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60" r:id="rId4"/>
    <p:sldId id="261" r:id="rId5"/>
    <p:sldId id="263" r:id="rId6"/>
    <p:sldId id="264" r:id="rId7"/>
    <p:sldId id="265" r:id="rId8"/>
    <p:sldId id="259" r:id="rId9"/>
    <p:sldId id="268" r:id="rId10"/>
    <p:sldId id="266" r:id="rId11"/>
    <p:sldId id="267" r:id="rId12"/>
    <p:sldId id="269" r:id="rId13"/>
    <p:sldId id="258" r:id="rId14"/>
    <p:sldId id="270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C295B-81FF-4A20-BD54-A81CC146FE0B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D6F4C-4A05-412B-A086-F908E59A36B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D6F4C-4A05-412B-A086-F908E59A36BE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F3939-C31C-40F3-BAAC-5F8EA6DF6E7A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065EB9-822D-4677-B900-F1D12EBE4AA4}" type="slidenum">
              <a:rPr lang="ru-RU"/>
              <a:pPr/>
              <a:t>4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C5160-06BB-4FCD-A0BD-0347FFD81BCF}" type="datetimeFigureOut">
              <a:rPr lang="uk-UA" smtClean="0"/>
              <a:pPr/>
              <a:t>20.07.2011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3C930-3FFF-41D4-8023-FD0E66E69003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.kiev.ua/u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developer.download.nvidia.com/compute/cuda/1_0/CUBLAS_Library_1.0.pdf" TargetMode="External"/><Relationship Id="rId3" Type="http://schemas.openxmlformats.org/officeDocument/2006/relationships/hyperlink" Target="http://www.uraldev.ru/articles/id/41" TargetMode="External"/><Relationship Id="rId7" Type="http://schemas.openxmlformats.org/officeDocument/2006/relationships/hyperlink" Target="http://www.thg.ru/graphic/nvidia_cuda/print.html" TargetMode="External"/><Relationship Id="rId2" Type="http://schemas.openxmlformats.org/officeDocument/2006/relationships/hyperlink" Target="http://developer.download.nvidia.com/compute/DevZone/docs/html/C/doc/CUDA_C_Programming_Guid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cuda.org/" TargetMode="External"/><Relationship Id="rId5" Type="http://schemas.openxmlformats.org/officeDocument/2006/relationships/hyperlink" Target="http://ru.wikipedia.org/wiki/OpenCL" TargetMode="External"/><Relationship Id="rId4" Type="http://schemas.openxmlformats.org/officeDocument/2006/relationships/hyperlink" Target="http://en.wikipedia.org/wiki/GPGPU" TargetMode="External"/><Relationship Id="rId9" Type="http://schemas.openxmlformats.org/officeDocument/2006/relationships/hyperlink" Target="http://queue.acm.org/detail.cfm?id=1365500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352928" cy="374441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uk-UA" b="1" i="1" dirty="0" smtClean="0">
                <a:solidFill>
                  <a:schemeClr val="tx1"/>
                </a:solidFill>
              </a:rPr>
              <a:t>Київський національний університет імені Тараса Шевченко,</a:t>
            </a:r>
          </a:p>
          <a:p>
            <a:pPr>
              <a:lnSpc>
                <a:spcPct val="80000"/>
              </a:lnSpc>
            </a:pPr>
            <a:r>
              <a:rPr lang="uk-UA" b="1" i="1" dirty="0">
                <a:solidFill>
                  <a:schemeClr val="tx1"/>
                </a:solidFill>
              </a:rPr>
              <a:t>ф</a:t>
            </a:r>
            <a:r>
              <a:rPr lang="uk-UA" b="1" i="1" dirty="0" smtClean="0">
                <a:solidFill>
                  <a:schemeClr val="tx1"/>
                </a:solidFill>
              </a:rPr>
              <a:t>акультет кібернетики</a:t>
            </a:r>
            <a:endParaRPr lang="ru-RU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sz="2000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ru-RU" b="1" dirty="0" err="1" smtClean="0">
                <a:solidFill>
                  <a:schemeClr val="tx1"/>
                </a:solidFill>
              </a:rPr>
              <a:t>кан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ф</a:t>
            </a:r>
            <a:r>
              <a:rPr lang="ru-RU" b="1" dirty="0" err="1" smtClean="0">
                <a:solidFill>
                  <a:schemeClr val="tx1"/>
                </a:solidFill>
              </a:rPr>
              <a:t>із.-мат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  <a:r>
              <a:rPr lang="ru-RU" b="1" dirty="0" smtClean="0">
                <a:solidFill>
                  <a:schemeClr val="tx1"/>
                </a:solidFill>
              </a:rPr>
              <a:t>н</a:t>
            </a:r>
            <a:r>
              <a:rPr lang="ru-RU" b="1" dirty="0" smtClean="0">
                <a:solidFill>
                  <a:schemeClr val="tx1"/>
                </a:solidFill>
              </a:rPr>
              <a:t>аук, доц.  </a:t>
            </a:r>
            <a:r>
              <a:rPr lang="ru-RU" b="1" dirty="0" smtClean="0">
                <a:solidFill>
                  <a:schemeClr val="tx1"/>
                </a:solidFill>
              </a:rPr>
              <a:t>Дерев</a:t>
            </a:r>
            <a:r>
              <a:rPr lang="en-US" b="1" dirty="0" smtClean="0">
                <a:solidFill>
                  <a:schemeClr val="tx1"/>
                </a:solidFill>
              </a:rPr>
              <a:t>’</a:t>
            </a:r>
            <a:r>
              <a:rPr lang="ru-RU" b="1" dirty="0" err="1" smtClean="0">
                <a:solidFill>
                  <a:schemeClr val="tx1"/>
                </a:solidFill>
              </a:rPr>
              <a:t>янченко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Олександр </a:t>
            </a:r>
            <a:r>
              <a:rPr lang="ru-RU" b="1" dirty="0" err="1" smtClean="0">
                <a:solidFill>
                  <a:schemeClr val="tx1"/>
                </a:solidFill>
              </a:rPr>
              <a:t>Валерійович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US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b="1" i="1" dirty="0" smtClean="0">
                <a:solidFill>
                  <a:schemeClr val="tx1"/>
                </a:solidFill>
              </a:rPr>
              <a:t>alexanderder@mail.ru</a:t>
            </a:r>
            <a:endParaRPr lang="ru-RU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1"/>
                </a:solidFill>
              </a:rPr>
              <a:t>2011</a:t>
            </a:r>
          </a:p>
          <a:p>
            <a:endParaRPr lang="uk-UA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204448" cy="1470025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Arial" pitchFamily="34" charset="0"/>
                <a:cs typeface="Arial" pitchFamily="34" charset="0"/>
              </a:rPr>
              <a:t>Застосування технології CUDA та системи </a:t>
            </a:r>
            <a:r>
              <a:rPr lang="uk-UA" b="1" dirty="0" err="1">
                <a:latin typeface="Arial" pitchFamily="34" charset="0"/>
                <a:cs typeface="Arial" pitchFamily="34" charset="0"/>
              </a:rPr>
              <a:t>ПАРКС-Java</a:t>
            </a:r>
            <a:r>
              <a:rPr lang="uk-UA" b="1" dirty="0">
                <a:latin typeface="Arial" pitchFamily="34" charset="0"/>
                <a:cs typeface="Arial" pitchFamily="34" charset="0"/>
              </a:rPr>
              <a:t>  для оптимізації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обчислень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5" name="Picture 4" descr="Герб Університету.&#10;Перехід на українську версію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707904" y="3356992"/>
            <a:ext cx="1611313" cy="1611313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5" name="Rectangle 115"/>
          <p:cNvSpPr>
            <a:spLocks noChangeArrowheads="1"/>
          </p:cNvSpPr>
          <p:nvPr/>
        </p:nvSpPr>
        <p:spPr bwMode="auto">
          <a:xfrm>
            <a:off x="0" y="260648"/>
            <a:ext cx="8876408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 dirty="0" err="1">
                <a:latin typeface="Arial" pitchFamily="34" charset="0"/>
                <a:cs typeface="Arial" pitchFamily="34" charset="0"/>
              </a:rPr>
              <a:t>Арх</a:t>
            </a:r>
            <a:r>
              <a:rPr lang="uk-UA" sz="4000" b="1" dirty="0" err="1">
                <a:latin typeface="Arial" pitchFamily="34" charset="0"/>
                <a:cs typeface="Arial" pitchFamily="34" charset="0"/>
              </a:rPr>
              <a:t>ітектура</a:t>
            </a:r>
            <a:r>
              <a:rPr lang="uk-UA" sz="4000" b="1" dirty="0">
                <a:latin typeface="Arial" pitchFamily="34" charset="0"/>
                <a:cs typeface="Arial" pitchFamily="34" charset="0"/>
              </a:rPr>
              <a:t> демону ПАРКС-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CUDA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69"/>
          <p:cNvGrpSpPr>
            <a:grpSpLocks noChangeAspect="1"/>
          </p:cNvGrpSpPr>
          <p:nvPr/>
        </p:nvGrpSpPr>
        <p:grpSpPr bwMode="auto">
          <a:xfrm>
            <a:off x="468313" y="1728788"/>
            <a:ext cx="7847012" cy="3562350"/>
            <a:chOff x="1707" y="1134"/>
            <a:chExt cx="6923" cy="3143"/>
          </a:xfrm>
        </p:grpSpPr>
        <p:sp>
          <p:nvSpPr>
            <p:cNvPr id="10410" name="AutoShape 170"/>
            <p:cNvSpPr>
              <a:spLocks noChangeAspect="1" noChangeArrowheads="1"/>
            </p:cNvSpPr>
            <p:nvPr/>
          </p:nvSpPr>
          <p:spPr bwMode="auto">
            <a:xfrm>
              <a:off x="1707" y="1134"/>
              <a:ext cx="6923" cy="3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11" name="Text Box 171"/>
            <p:cNvSpPr txBox="1">
              <a:spLocks noChangeArrowheads="1"/>
            </p:cNvSpPr>
            <p:nvPr/>
          </p:nvSpPr>
          <p:spPr bwMode="auto">
            <a:xfrm>
              <a:off x="6711" y="1316"/>
              <a:ext cx="449" cy="261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A</a:t>
              </a:r>
            </a:p>
            <a:p>
              <a:endParaRPr lang="en-US" sz="2000">
                <a:latin typeface="Times New Roman" pitchFamily="18" charset="0"/>
              </a:endParaRPr>
            </a:p>
            <a:p>
              <a:r>
                <a:rPr lang="en-US" sz="2000">
                  <a:latin typeface="Times New Roman" pitchFamily="18" charset="0"/>
                </a:rPr>
                <a:t>S</a:t>
              </a:r>
            </a:p>
            <a:p>
              <a:endParaRPr lang="en-US" sz="2000">
                <a:latin typeface="Times New Roman" pitchFamily="18" charset="0"/>
              </a:endParaRPr>
            </a:p>
            <a:p>
              <a:r>
                <a:rPr lang="en-US" sz="2000">
                  <a:latin typeface="Times New Roman" pitchFamily="18" charset="0"/>
                </a:rPr>
                <a:t>Y</a:t>
              </a:r>
            </a:p>
            <a:p>
              <a:endParaRPr lang="en-US" sz="2000">
                <a:latin typeface="Times New Roman" pitchFamily="18" charset="0"/>
              </a:endParaRPr>
            </a:p>
            <a:p>
              <a:r>
                <a:rPr lang="en-US" sz="2000">
                  <a:latin typeface="Times New Roman" pitchFamily="18" charset="0"/>
                </a:rPr>
                <a:t>N</a:t>
              </a:r>
            </a:p>
            <a:p>
              <a:endParaRPr lang="en-US" sz="2000">
                <a:latin typeface="Times New Roman" pitchFamily="18" charset="0"/>
              </a:endParaRPr>
            </a:p>
            <a:p>
              <a:r>
                <a:rPr lang="en-US" sz="2000">
                  <a:latin typeface="Times New Roman" pitchFamily="18" charset="0"/>
                </a:rPr>
                <a:t>C</a:t>
              </a:r>
              <a:endParaRPr lang="ru-RU" sz="2000"/>
            </a:p>
          </p:txBody>
        </p:sp>
        <p:sp>
          <p:nvSpPr>
            <p:cNvPr id="10412" name="Text Box 172"/>
            <p:cNvSpPr txBox="1">
              <a:spLocks noChangeArrowheads="1"/>
            </p:cNvSpPr>
            <p:nvPr/>
          </p:nvSpPr>
          <p:spPr bwMode="auto">
            <a:xfrm>
              <a:off x="4056" y="1482"/>
              <a:ext cx="2535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Daemon</a:t>
              </a:r>
              <a:endParaRPr lang="ru-RU" sz="2000"/>
            </a:p>
          </p:txBody>
        </p:sp>
        <p:sp>
          <p:nvSpPr>
            <p:cNvPr id="10413" name="Rectangle 173"/>
            <p:cNvSpPr>
              <a:spLocks noChangeArrowheads="1"/>
            </p:cNvSpPr>
            <p:nvPr/>
          </p:nvSpPr>
          <p:spPr bwMode="auto">
            <a:xfrm>
              <a:off x="4056" y="1886"/>
              <a:ext cx="2535" cy="19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14" name="Text Box 174"/>
            <p:cNvSpPr txBox="1">
              <a:spLocks noChangeArrowheads="1"/>
            </p:cNvSpPr>
            <p:nvPr/>
          </p:nvSpPr>
          <p:spPr bwMode="auto">
            <a:xfrm>
              <a:off x="4058" y="1901"/>
              <a:ext cx="1692" cy="3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Cudaemon</a:t>
              </a:r>
              <a:endParaRPr lang="ru-RU" sz="2000"/>
            </a:p>
          </p:txBody>
        </p:sp>
        <p:sp>
          <p:nvSpPr>
            <p:cNvPr id="10415" name="Rectangle 175"/>
            <p:cNvSpPr>
              <a:spLocks noChangeArrowheads="1"/>
            </p:cNvSpPr>
            <p:nvPr/>
          </p:nvSpPr>
          <p:spPr bwMode="auto">
            <a:xfrm>
              <a:off x="4050" y="2276"/>
              <a:ext cx="1695" cy="1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16" name="Text Box 176"/>
            <p:cNvSpPr txBox="1">
              <a:spLocks noChangeArrowheads="1"/>
            </p:cNvSpPr>
            <p:nvPr/>
          </p:nvSpPr>
          <p:spPr bwMode="auto">
            <a:xfrm>
              <a:off x="7290" y="1497"/>
              <a:ext cx="885" cy="6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AM</a:t>
              </a:r>
              <a:endParaRPr lang="ru-RU" sz="2000"/>
            </a:p>
          </p:txBody>
        </p:sp>
        <p:sp>
          <p:nvSpPr>
            <p:cNvPr id="10417" name="Text Box 177"/>
            <p:cNvSpPr txBox="1">
              <a:spLocks noChangeArrowheads="1"/>
            </p:cNvSpPr>
            <p:nvPr/>
          </p:nvSpPr>
          <p:spPr bwMode="auto">
            <a:xfrm>
              <a:off x="7305" y="2261"/>
              <a:ext cx="885" cy="6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AM</a:t>
              </a:r>
              <a:endParaRPr lang="ru-RU" sz="2000"/>
            </a:p>
          </p:txBody>
        </p:sp>
        <p:sp>
          <p:nvSpPr>
            <p:cNvPr id="10418" name="Text Box 178"/>
            <p:cNvSpPr txBox="1">
              <a:spLocks noChangeArrowheads="1"/>
            </p:cNvSpPr>
            <p:nvPr/>
          </p:nvSpPr>
          <p:spPr bwMode="auto">
            <a:xfrm>
              <a:off x="7321" y="3100"/>
              <a:ext cx="883" cy="6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AM</a:t>
              </a:r>
              <a:endParaRPr lang="ru-RU" sz="2000"/>
            </a:p>
          </p:txBody>
        </p:sp>
        <p:sp>
          <p:nvSpPr>
            <p:cNvPr id="10419" name="Line 179"/>
            <p:cNvSpPr>
              <a:spLocks noChangeShapeType="1"/>
            </p:cNvSpPr>
            <p:nvPr/>
          </p:nvSpPr>
          <p:spPr bwMode="auto">
            <a:xfrm>
              <a:off x="6435" y="1751"/>
              <a:ext cx="8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20" name="Line 180"/>
            <p:cNvSpPr>
              <a:spLocks noChangeShapeType="1"/>
            </p:cNvSpPr>
            <p:nvPr/>
          </p:nvSpPr>
          <p:spPr bwMode="auto">
            <a:xfrm>
              <a:off x="6441" y="3174"/>
              <a:ext cx="8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21" name="Line 181"/>
            <p:cNvSpPr>
              <a:spLocks noChangeShapeType="1"/>
            </p:cNvSpPr>
            <p:nvPr/>
          </p:nvSpPr>
          <p:spPr bwMode="auto">
            <a:xfrm>
              <a:off x="6456" y="2454"/>
              <a:ext cx="87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22" name="Text Box 182"/>
            <p:cNvSpPr txBox="1">
              <a:spLocks noChangeArrowheads="1"/>
            </p:cNvSpPr>
            <p:nvPr/>
          </p:nvSpPr>
          <p:spPr bwMode="auto">
            <a:xfrm>
              <a:off x="3451" y="1940"/>
              <a:ext cx="450" cy="204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S</a:t>
              </a:r>
            </a:p>
            <a:p>
              <a:endParaRPr lang="en-US" sz="2000">
                <a:latin typeface="Times New Roman" pitchFamily="18" charset="0"/>
              </a:endParaRPr>
            </a:p>
            <a:p>
              <a:r>
                <a:rPr lang="en-US" sz="2000">
                  <a:latin typeface="Times New Roman" pitchFamily="18" charset="0"/>
                </a:rPr>
                <a:t>Y</a:t>
              </a:r>
            </a:p>
            <a:p>
              <a:endParaRPr lang="en-US" sz="2000">
                <a:latin typeface="Times New Roman" pitchFamily="18" charset="0"/>
              </a:endParaRPr>
            </a:p>
            <a:p>
              <a:r>
                <a:rPr lang="en-US" sz="2000">
                  <a:latin typeface="Times New Roman" pitchFamily="18" charset="0"/>
                </a:rPr>
                <a:t>N</a:t>
              </a:r>
            </a:p>
            <a:p>
              <a:endParaRPr lang="en-US" sz="2000">
                <a:latin typeface="Times New Roman" pitchFamily="18" charset="0"/>
              </a:endParaRPr>
            </a:p>
            <a:p>
              <a:r>
                <a:rPr lang="en-US" sz="2000">
                  <a:latin typeface="Times New Roman" pitchFamily="18" charset="0"/>
                </a:rPr>
                <a:t>C</a:t>
              </a:r>
              <a:endParaRPr lang="ru-RU" sz="2000"/>
            </a:p>
          </p:txBody>
        </p:sp>
        <p:sp>
          <p:nvSpPr>
            <p:cNvPr id="10423" name="Text Box 183"/>
            <p:cNvSpPr txBox="1">
              <a:spLocks noChangeArrowheads="1"/>
            </p:cNvSpPr>
            <p:nvPr/>
          </p:nvSpPr>
          <p:spPr bwMode="auto">
            <a:xfrm>
              <a:off x="2031" y="2352"/>
              <a:ext cx="1217" cy="7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@CUDA</a:t>
              </a:r>
            </a:p>
            <a:p>
              <a:r>
                <a:rPr lang="en-US" sz="2000">
                  <a:latin typeface="Times New Roman" pitchFamily="18" charset="0"/>
                </a:rPr>
                <a:t>AM</a:t>
              </a:r>
              <a:endParaRPr lang="ru-RU" sz="2000"/>
            </a:p>
          </p:txBody>
        </p:sp>
        <p:sp>
          <p:nvSpPr>
            <p:cNvPr id="10424" name="Text Box 184"/>
            <p:cNvSpPr txBox="1">
              <a:spLocks noChangeArrowheads="1"/>
            </p:cNvSpPr>
            <p:nvPr/>
          </p:nvSpPr>
          <p:spPr bwMode="auto">
            <a:xfrm>
              <a:off x="2031" y="3087"/>
              <a:ext cx="1218" cy="7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@CUDA</a:t>
              </a:r>
            </a:p>
            <a:p>
              <a:r>
                <a:rPr lang="en-US" sz="2000">
                  <a:latin typeface="Times New Roman" pitchFamily="18" charset="0"/>
                </a:rPr>
                <a:t>AM</a:t>
              </a:r>
              <a:endParaRPr lang="ru-RU" sz="2000"/>
            </a:p>
          </p:txBody>
        </p:sp>
        <p:sp>
          <p:nvSpPr>
            <p:cNvPr id="10425" name="Line 185"/>
            <p:cNvSpPr>
              <a:spLocks noChangeShapeType="1"/>
            </p:cNvSpPr>
            <p:nvPr/>
          </p:nvSpPr>
          <p:spPr bwMode="auto">
            <a:xfrm flipH="1">
              <a:off x="3230" y="2502"/>
              <a:ext cx="87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26" name="Line 186"/>
            <p:cNvSpPr>
              <a:spLocks noChangeShapeType="1"/>
            </p:cNvSpPr>
            <p:nvPr/>
          </p:nvSpPr>
          <p:spPr bwMode="auto">
            <a:xfrm>
              <a:off x="3126" y="2996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427" name="Line 187"/>
            <p:cNvSpPr>
              <a:spLocks noChangeShapeType="1"/>
            </p:cNvSpPr>
            <p:nvPr/>
          </p:nvSpPr>
          <p:spPr bwMode="auto">
            <a:xfrm>
              <a:off x="3171" y="3687"/>
              <a:ext cx="8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Arial" pitchFamily="34" charset="0"/>
                <a:cs typeface="Arial" pitchFamily="34" charset="0"/>
              </a:rPr>
              <a:t>Результати тестування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FontTx/>
              <a:buNone/>
            </a:pPr>
            <a:r>
              <a:rPr lang="uk-UA" dirty="0" smtClean="0"/>
              <a:t>		</a:t>
            </a:r>
            <a:r>
              <a:rPr lang="en-US" dirty="0"/>
              <a:t> CPU</a:t>
            </a:r>
            <a:r>
              <a:rPr lang="uk-UA" dirty="0"/>
              <a:t> - </a:t>
            </a:r>
            <a:r>
              <a:rPr lang="uk-UA" dirty="0" err="1"/>
              <a:t>Intel</a:t>
            </a:r>
            <a:r>
              <a:rPr lang="uk-UA" dirty="0"/>
              <a:t> </a:t>
            </a:r>
            <a:r>
              <a:rPr lang="uk-UA" dirty="0" err="1"/>
              <a:t>Core</a:t>
            </a:r>
            <a:r>
              <a:rPr lang="uk-UA" dirty="0"/>
              <a:t> 2 </a:t>
            </a:r>
            <a:r>
              <a:rPr lang="uk-UA" dirty="0" err="1"/>
              <a:t>Duo</a:t>
            </a:r>
            <a:r>
              <a:rPr lang="uk-UA" dirty="0"/>
              <a:t>; </a:t>
            </a:r>
            <a:r>
              <a:rPr lang="en-US" dirty="0"/>
              <a:t>GPU</a:t>
            </a:r>
            <a:r>
              <a:rPr lang="uk-UA" dirty="0"/>
              <a:t> - NVIDIA </a:t>
            </a:r>
            <a:r>
              <a:rPr lang="uk-UA" dirty="0" err="1"/>
              <a:t>GeForce</a:t>
            </a:r>
            <a:r>
              <a:rPr lang="uk-UA" dirty="0"/>
              <a:t> </a:t>
            </a:r>
            <a:r>
              <a:rPr lang="uk-UA" dirty="0" smtClean="0"/>
              <a:t>9500GT; </a:t>
            </a:r>
            <a:r>
              <a:rPr lang="uk-UA" dirty="0"/>
              <a:t>м</a:t>
            </a:r>
            <a:r>
              <a:rPr lang="uk-UA" dirty="0" smtClean="0"/>
              <a:t>ережа</a:t>
            </a:r>
            <a:r>
              <a:rPr lang="uk-UA" dirty="0"/>
              <a:t>: </a:t>
            </a:r>
            <a:r>
              <a:rPr lang="en-US" dirty="0"/>
              <a:t>Ethernet </a:t>
            </a:r>
            <a:r>
              <a:rPr lang="uk-UA" dirty="0"/>
              <a:t>100</a:t>
            </a:r>
            <a:r>
              <a:rPr lang="en-US" dirty="0" smtClean="0"/>
              <a:t>Mb</a:t>
            </a:r>
            <a:r>
              <a:rPr lang="uk-UA" dirty="0" smtClean="0"/>
              <a:t>.</a:t>
            </a:r>
          </a:p>
          <a:p>
            <a:pPr>
              <a:buFontTx/>
              <a:buNone/>
            </a:pPr>
            <a:r>
              <a:rPr lang="uk-UA" dirty="0" smtClean="0"/>
              <a:t>	Множення матриць 5000х5000, час – с.</a:t>
            </a:r>
            <a:endParaRPr lang="ru-RU" dirty="0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611560" y="2636912"/>
          <a:ext cx="8207375" cy="3671887"/>
        </p:xfrm>
        <a:graphic>
          <a:graphicData uri="http://schemas.openxmlformats.org/presentationml/2006/ole">
            <p:oleObj spid="_x0000_s1026" r:id="rId3" imgW="5867245" imgH="236220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Висновок</a:t>
            </a:r>
            <a:endParaRPr lang="ru-RU" sz="40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500" dirty="0">
                <a:latin typeface="Times New Roman" pitchFamily="18" charset="0"/>
              </a:rPr>
              <a:t>В рамках даної роботи було реалізовано додаток до паралельної системи ПАРКС-</a:t>
            </a:r>
            <a:r>
              <a:rPr lang="en-US" sz="2500" dirty="0">
                <a:latin typeface="Times New Roman" pitchFamily="18" charset="0"/>
              </a:rPr>
              <a:t>Java</a:t>
            </a:r>
            <a:r>
              <a:rPr lang="uk-UA" sz="2500" dirty="0">
                <a:latin typeface="Times New Roman" pitchFamily="18" charset="0"/>
              </a:rPr>
              <a:t>, що дозволяє писати алгоритмічні модулі для виконання на обладнанні, що підтримує </a:t>
            </a:r>
            <a:r>
              <a:rPr lang="en-US" sz="2500" dirty="0">
                <a:latin typeface="Times New Roman" pitchFamily="18" charset="0"/>
              </a:rPr>
              <a:t>CUDA</a:t>
            </a:r>
            <a:r>
              <a:rPr lang="uk-UA" sz="2500" dirty="0">
                <a:latin typeface="Times New Roman" pitchFamily="18" charset="0"/>
              </a:rPr>
              <a:t>.</a:t>
            </a:r>
            <a:endParaRPr lang="en-US" sz="2500" dirty="0">
              <a:latin typeface="Times New Roman" pitchFamily="18" charset="0"/>
            </a:endParaRPr>
          </a:p>
          <a:p>
            <a:pPr algn="just"/>
            <a:r>
              <a:rPr lang="uk-UA" sz="2500" dirty="0" smtClean="0">
                <a:latin typeface="Times New Roman" pitchFamily="18" charset="0"/>
              </a:rPr>
              <a:t>На </a:t>
            </a:r>
            <a:r>
              <a:rPr lang="uk-UA" sz="2500" dirty="0">
                <a:latin typeface="Times New Roman" pitchFamily="18" charset="0"/>
              </a:rPr>
              <a:t>прикладі реалізації множення матриць за допомогою цього додатку, видно, що найслабшим місцем системи є передача повідомлень у мережі. </a:t>
            </a:r>
            <a:endParaRPr lang="uk-UA" sz="2500" dirty="0" smtClean="0">
              <a:latin typeface="Times New Roman" pitchFamily="18" charset="0"/>
            </a:endParaRPr>
          </a:p>
          <a:p>
            <a:pPr algn="just"/>
            <a:r>
              <a:rPr lang="uk-UA" sz="2500" dirty="0" smtClean="0">
                <a:latin typeface="Times New Roman" pitchFamily="18" charset="0"/>
              </a:rPr>
              <a:t>Прискорення </a:t>
            </a:r>
            <a:r>
              <a:rPr lang="en-US" sz="2500" dirty="0">
                <a:latin typeface="Times New Roman" pitchFamily="18" charset="0"/>
              </a:rPr>
              <a:t>GPU</a:t>
            </a:r>
            <a:r>
              <a:rPr lang="uk-UA" sz="2500" dirty="0">
                <a:latin typeface="Times New Roman" pitchFamily="18" charset="0"/>
              </a:rPr>
              <a:t> відносно CPU при множенні матриць 5000х5000 майже досягає 7 разів, що є досить непоганим результатом для такого класу задач.</a:t>
            </a:r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Література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820472" cy="5976664"/>
          </a:xfrm>
        </p:spPr>
        <p:txBody>
          <a:bodyPr>
            <a:noAutofit/>
          </a:bodyPr>
          <a:lstStyle/>
          <a:p>
            <a:pPr lvl="0"/>
            <a:r>
              <a:rPr lang="uk-UA" sz="1600" dirty="0" err="1" smtClean="0"/>
              <a:t>Анисимов</a:t>
            </a:r>
            <a:r>
              <a:rPr lang="uk-UA" sz="1600" dirty="0" smtClean="0"/>
              <a:t> </a:t>
            </a:r>
            <a:r>
              <a:rPr lang="uk-UA" sz="1600" dirty="0"/>
              <a:t>А.В., </a:t>
            </a:r>
            <a:r>
              <a:rPr lang="uk-UA" sz="1600" dirty="0" err="1"/>
              <a:t>Деревянченко</a:t>
            </a:r>
            <a:r>
              <a:rPr lang="uk-UA" sz="1600" dirty="0"/>
              <a:t> А.В. Система ПАРУС-JAVA для </a:t>
            </a:r>
            <a:r>
              <a:rPr lang="uk-UA" sz="1600" dirty="0" err="1"/>
              <a:t>параллельных</a:t>
            </a:r>
            <a:r>
              <a:rPr lang="uk-UA" sz="1600" dirty="0"/>
              <a:t> </a:t>
            </a:r>
            <a:r>
              <a:rPr lang="uk-UA" sz="1600" dirty="0" err="1"/>
              <a:t>вычислений</a:t>
            </a:r>
            <a:r>
              <a:rPr lang="uk-UA" sz="1600" dirty="0"/>
              <a:t> на </a:t>
            </a:r>
            <a:r>
              <a:rPr lang="uk-UA" sz="1600" dirty="0" err="1"/>
              <a:t>компьютерных</a:t>
            </a:r>
            <a:r>
              <a:rPr lang="uk-UA" sz="1600" dirty="0"/>
              <a:t> </a:t>
            </a:r>
            <a:r>
              <a:rPr lang="uk-UA" sz="1600" dirty="0" err="1"/>
              <a:t>сетях</a:t>
            </a:r>
            <a:r>
              <a:rPr lang="uk-UA" sz="1600" dirty="0"/>
              <a:t> // </a:t>
            </a:r>
            <a:r>
              <a:rPr lang="uk-UA" sz="1600" dirty="0" err="1"/>
              <a:t>Кибернетика</a:t>
            </a:r>
            <a:r>
              <a:rPr lang="uk-UA" sz="1600" dirty="0"/>
              <a:t> и </a:t>
            </a:r>
            <a:r>
              <a:rPr lang="uk-UA" sz="1600" dirty="0" err="1"/>
              <a:t>системный</a:t>
            </a:r>
            <a:r>
              <a:rPr lang="uk-UA" sz="1600" dirty="0"/>
              <a:t> </a:t>
            </a:r>
            <a:r>
              <a:rPr lang="uk-UA" sz="1600" dirty="0" err="1"/>
              <a:t>анализ</a:t>
            </a:r>
            <a:r>
              <a:rPr lang="uk-UA" sz="1600" dirty="0"/>
              <a:t>. - 2005. - №1.- С.25-36</a:t>
            </a:r>
          </a:p>
          <a:p>
            <a:pPr lvl="0"/>
            <a:r>
              <a:rPr lang="uk-UA" sz="1600" dirty="0" err="1"/>
              <a:t>Дерев'янченко</a:t>
            </a:r>
            <a:r>
              <a:rPr lang="uk-UA" sz="1600" dirty="0"/>
              <a:t> О.В. Моделювання паралельних програм за допомогою системи  ПАРКС-JAVA // Наукові записки </a:t>
            </a:r>
            <a:r>
              <a:rPr lang="uk-UA" sz="1600" dirty="0" err="1"/>
              <a:t>НаУКМА</a:t>
            </a:r>
            <a:r>
              <a:rPr lang="uk-UA" sz="1600" dirty="0"/>
              <a:t>, Комп'ютерні науки. - 2005.- С.47-58.</a:t>
            </a:r>
          </a:p>
          <a:p>
            <a:pPr lvl="0"/>
            <a:r>
              <a:rPr lang="uk-UA" sz="1600" u="sng" dirty="0">
                <a:hlinkClick r:id="rId2"/>
              </a:rPr>
              <a:t>http://developer.download.nvidia.com/compute/DevZone/docs/html/C/doc/CUDA_C_Programming_Guide.pdf</a:t>
            </a:r>
            <a:r>
              <a:rPr lang="uk-UA" sz="1600" dirty="0"/>
              <a:t> - NVIDIA CUDA C </a:t>
            </a:r>
            <a:r>
              <a:rPr lang="uk-UA" sz="1600" dirty="0" err="1"/>
              <a:t>Programming</a:t>
            </a:r>
            <a:r>
              <a:rPr lang="uk-UA" sz="1600" dirty="0"/>
              <a:t> </a:t>
            </a:r>
            <a:r>
              <a:rPr lang="uk-UA" sz="1600" dirty="0" err="1"/>
              <a:t>Guide</a:t>
            </a:r>
            <a:endParaRPr lang="uk-UA" sz="1600" dirty="0"/>
          </a:p>
          <a:p>
            <a:pPr lvl="0"/>
            <a:r>
              <a:rPr lang="uk-UA" sz="1600" u="sng" dirty="0">
                <a:hlinkClick r:id="rId3"/>
              </a:rPr>
              <a:t>http://www.uraldev.ru/articles/id/41</a:t>
            </a:r>
            <a:r>
              <a:rPr lang="uk-UA" sz="1600" dirty="0"/>
              <a:t> - </a:t>
            </a:r>
            <a:r>
              <a:rPr lang="uk-UA" sz="1600" dirty="0" smtClean="0"/>
              <a:t>Технолог</a:t>
            </a:r>
            <a:r>
              <a:rPr lang="uk-UA" sz="1600" dirty="0"/>
              <a:t>і</a:t>
            </a:r>
            <a:r>
              <a:rPr lang="uk-UA" sz="1600" dirty="0" smtClean="0"/>
              <a:t>я </a:t>
            </a:r>
            <a:r>
              <a:rPr lang="uk-UA" sz="1600" dirty="0"/>
              <a:t>ATI STREAM</a:t>
            </a:r>
          </a:p>
          <a:p>
            <a:pPr lvl="0"/>
            <a:r>
              <a:rPr lang="uk-UA" sz="1600" u="sng" dirty="0">
                <a:hlinkClick r:id="rId4"/>
              </a:rPr>
              <a:t>http://en.wikipedia.org/wiki/GPGPU</a:t>
            </a:r>
            <a:r>
              <a:rPr lang="uk-UA" sz="1600" dirty="0"/>
              <a:t> - General-purpose </a:t>
            </a:r>
            <a:r>
              <a:rPr lang="uk-UA" sz="1600" dirty="0" err="1"/>
              <a:t>computing</a:t>
            </a:r>
            <a:r>
              <a:rPr lang="uk-UA" sz="1600" dirty="0"/>
              <a:t> </a:t>
            </a:r>
            <a:r>
              <a:rPr lang="uk-UA" sz="1600" dirty="0" err="1"/>
              <a:t>on</a:t>
            </a:r>
            <a:r>
              <a:rPr lang="uk-UA" sz="1600" dirty="0"/>
              <a:t> </a:t>
            </a:r>
            <a:r>
              <a:rPr lang="uk-UA" sz="1600" dirty="0" err="1"/>
              <a:t>graphics</a:t>
            </a:r>
            <a:r>
              <a:rPr lang="uk-UA" sz="1600" dirty="0"/>
              <a:t> </a:t>
            </a:r>
            <a:r>
              <a:rPr lang="uk-UA" sz="1600" dirty="0" err="1"/>
              <a:t>processing</a:t>
            </a:r>
            <a:r>
              <a:rPr lang="uk-UA" sz="1600" dirty="0"/>
              <a:t> </a:t>
            </a:r>
            <a:r>
              <a:rPr lang="uk-UA" sz="1600" dirty="0" err="1"/>
              <a:t>units</a:t>
            </a:r>
            <a:r>
              <a:rPr lang="uk-UA" sz="1600" dirty="0"/>
              <a:t> (GPGPU)</a:t>
            </a:r>
          </a:p>
          <a:p>
            <a:pPr lvl="0"/>
            <a:r>
              <a:rPr lang="uk-UA" sz="1600" u="sng" dirty="0" smtClean="0">
                <a:hlinkClick r:id="rId5"/>
              </a:rPr>
              <a:t>http</a:t>
            </a:r>
            <a:r>
              <a:rPr lang="uk-UA" sz="1600" u="sng" dirty="0">
                <a:hlinkClick r:id="rId5"/>
              </a:rPr>
              <a:t>://www.khronos.org/opencl/</a:t>
            </a:r>
            <a:r>
              <a:rPr lang="uk-UA" sz="1600" dirty="0"/>
              <a:t> - </a:t>
            </a:r>
            <a:r>
              <a:rPr lang="uk-UA" sz="1600" dirty="0" err="1"/>
              <a:t>OpenCL</a:t>
            </a:r>
            <a:r>
              <a:rPr lang="uk-UA" sz="1600" dirty="0"/>
              <a:t> - </a:t>
            </a:r>
            <a:r>
              <a:rPr lang="uk-UA" sz="1600" dirty="0" err="1"/>
              <a:t>The</a:t>
            </a:r>
            <a:r>
              <a:rPr lang="uk-UA" sz="1600" dirty="0"/>
              <a:t> </a:t>
            </a:r>
            <a:r>
              <a:rPr lang="uk-UA" sz="1600" dirty="0" err="1"/>
              <a:t>open</a:t>
            </a:r>
            <a:r>
              <a:rPr lang="uk-UA" sz="1600" dirty="0"/>
              <a:t> </a:t>
            </a:r>
            <a:r>
              <a:rPr lang="uk-UA" sz="1600" dirty="0" err="1"/>
              <a:t>standard</a:t>
            </a:r>
            <a:r>
              <a:rPr lang="uk-UA" sz="1600" dirty="0"/>
              <a:t> </a:t>
            </a:r>
            <a:r>
              <a:rPr lang="uk-UA" sz="1600" dirty="0" err="1"/>
              <a:t>for</a:t>
            </a:r>
            <a:r>
              <a:rPr lang="uk-UA" sz="1600" dirty="0"/>
              <a:t> </a:t>
            </a:r>
            <a:r>
              <a:rPr lang="uk-UA" sz="1600" dirty="0" err="1"/>
              <a:t>parallel</a:t>
            </a:r>
            <a:r>
              <a:rPr lang="uk-UA" sz="1600" dirty="0"/>
              <a:t> </a:t>
            </a:r>
            <a:r>
              <a:rPr lang="uk-UA" sz="1600" dirty="0" err="1"/>
              <a:t>programming</a:t>
            </a:r>
            <a:r>
              <a:rPr lang="uk-UA" sz="1600" dirty="0"/>
              <a:t> </a:t>
            </a:r>
            <a:r>
              <a:rPr lang="uk-UA" sz="1600" dirty="0" err="1"/>
              <a:t>of</a:t>
            </a:r>
            <a:r>
              <a:rPr lang="uk-UA" sz="1600" dirty="0"/>
              <a:t> </a:t>
            </a:r>
            <a:r>
              <a:rPr lang="uk-UA" sz="1600" dirty="0" err="1"/>
              <a:t>heterogeneous</a:t>
            </a:r>
            <a:r>
              <a:rPr lang="uk-UA" sz="1600" dirty="0"/>
              <a:t> </a:t>
            </a:r>
            <a:r>
              <a:rPr lang="uk-UA" sz="1600" dirty="0" err="1"/>
              <a:t>systems</a:t>
            </a:r>
            <a:endParaRPr lang="uk-UA" sz="1600" dirty="0"/>
          </a:p>
          <a:p>
            <a:pPr lvl="0"/>
            <a:r>
              <a:rPr lang="uk-UA" sz="1600" u="sng" dirty="0">
                <a:hlinkClick r:id="rId6"/>
              </a:rPr>
              <a:t>http://www.jcuda.org</a:t>
            </a:r>
            <a:r>
              <a:rPr lang="uk-UA" sz="1600" dirty="0"/>
              <a:t> -  </a:t>
            </a:r>
            <a:r>
              <a:rPr lang="uk-UA" sz="1600" dirty="0" err="1"/>
              <a:t>Java</a:t>
            </a:r>
            <a:r>
              <a:rPr lang="uk-UA" sz="1600" dirty="0"/>
              <a:t> </a:t>
            </a:r>
            <a:r>
              <a:rPr lang="uk-UA" sz="1600" dirty="0" err="1"/>
              <a:t>bindings</a:t>
            </a:r>
            <a:r>
              <a:rPr lang="uk-UA" sz="1600" dirty="0"/>
              <a:t> </a:t>
            </a:r>
            <a:r>
              <a:rPr lang="uk-UA" sz="1600" dirty="0" err="1"/>
              <a:t>for</a:t>
            </a:r>
            <a:r>
              <a:rPr lang="uk-UA" sz="1600" dirty="0"/>
              <a:t> CUDA</a:t>
            </a:r>
          </a:p>
          <a:p>
            <a:pPr lvl="0"/>
            <a:r>
              <a:rPr lang="uk-UA" sz="1600" u="sng" dirty="0" smtClean="0">
                <a:hlinkClick r:id="rId7"/>
              </a:rPr>
              <a:t>http</a:t>
            </a:r>
            <a:r>
              <a:rPr lang="uk-UA" sz="1600" u="sng" dirty="0">
                <a:hlinkClick r:id="rId7"/>
              </a:rPr>
              <a:t>://www.thg.ru/graphic/nvidia_cuda/print.html</a:t>
            </a:r>
            <a:r>
              <a:rPr lang="uk-UA" sz="1600" dirty="0"/>
              <a:t> - </a:t>
            </a:r>
            <a:r>
              <a:rPr lang="uk-UA" sz="1600" dirty="0" err="1"/>
              <a:t>nVidia</a:t>
            </a:r>
            <a:r>
              <a:rPr lang="uk-UA" sz="1600" dirty="0"/>
              <a:t> CUDA: </a:t>
            </a:r>
            <a:r>
              <a:rPr lang="uk-UA" sz="1600" dirty="0" err="1"/>
              <a:t>вычисления</a:t>
            </a:r>
            <a:r>
              <a:rPr lang="uk-UA" sz="1600" dirty="0"/>
              <a:t> на </a:t>
            </a:r>
            <a:r>
              <a:rPr lang="uk-UA" sz="1600" dirty="0" err="1"/>
              <a:t>видеокарте</a:t>
            </a:r>
            <a:r>
              <a:rPr lang="uk-UA" sz="1600" dirty="0"/>
              <a:t> </a:t>
            </a:r>
            <a:r>
              <a:rPr lang="uk-UA" sz="1600" dirty="0" err="1"/>
              <a:t>или</a:t>
            </a:r>
            <a:r>
              <a:rPr lang="uk-UA" sz="1600" dirty="0"/>
              <a:t> смерть CPU?</a:t>
            </a:r>
          </a:p>
          <a:p>
            <a:pPr lvl="0"/>
            <a:r>
              <a:rPr lang="uk-UA" sz="1600" dirty="0" err="1" smtClean="0"/>
              <a:t>Message</a:t>
            </a:r>
            <a:r>
              <a:rPr lang="uk-UA" sz="1600" dirty="0" smtClean="0"/>
              <a:t> </a:t>
            </a:r>
            <a:r>
              <a:rPr lang="uk-UA" sz="1600" dirty="0" err="1"/>
              <a:t>Passing</a:t>
            </a:r>
            <a:r>
              <a:rPr lang="uk-UA" sz="1600" dirty="0"/>
              <a:t> </a:t>
            </a:r>
            <a:r>
              <a:rPr lang="uk-UA" sz="1600" dirty="0" err="1"/>
              <a:t>for</a:t>
            </a:r>
            <a:r>
              <a:rPr lang="uk-UA" sz="1600" dirty="0"/>
              <a:t> GPGPU </a:t>
            </a:r>
            <a:r>
              <a:rPr lang="uk-UA" sz="1600" dirty="0" err="1"/>
              <a:t>Clusters</a:t>
            </a:r>
            <a:r>
              <a:rPr lang="uk-UA" sz="1600" dirty="0"/>
              <a:t>: </a:t>
            </a:r>
            <a:r>
              <a:rPr lang="uk-UA" sz="1600" dirty="0" err="1"/>
              <a:t>cudaMPI</a:t>
            </a:r>
            <a:r>
              <a:rPr lang="uk-UA" sz="1600" dirty="0"/>
              <a:t> - </a:t>
            </a:r>
            <a:r>
              <a:rPr lang="uk-UA" sz="1600" dirty="0" err="1"/>
              <a:t>Orion</a:t>
            </a:r>
            <a:r>
              <a:rPr lang="uk-UA" sz="1600" dirty="0"/>
              <a:t> </a:t>
            </a:r>
            <a:r>
              <a:rPr lang="uk-UA" sz="1600" dirty="0" err="1"/>
              <a:t>Sky</a:t>
            </a:r>
            <a:r>
              <a:rPr lang="uk-UA" sz="1600" dirty="0"/>
              <a:t> </a:t>
            </a:r>
            <a:r>
              <a:rPr lang="uk-UA" sz="1600" dirty="0" err="1"/>
              <a:t>Lawlor</a:t>
            </a:r>
            <a:r>
              <a:rPr lang="uk-UA" sz="1600" dirty="0"/>
              <a:t> - </a:t>
            </a:r>
            <a:r>
              <a:rPr lang="uk-UA" sz="1600" dirty="0" err="1"/>
              <a:t>Department</a:t>
            </a:r>
            <a:r>
              <a:rPr lang="uk-UA" sz="1600" dirty="0"/>
              <a:t> </a:t>
            </a:r>
            <a:r>
              <a:rPr lang="uk-UA" sz="1600" dirty="0" err="1"/>
              <a:t>of</a:t>
            </a:r>
            <a:r>
              <a:rPr lang="uk-UA" sz="1600" dirty="0"/>
              <a:t> </a:t>
            </a:r>
            <a:r>
              <a:rPr lang="uk-UA" sz="1600" dirty="0" err="1"/>
              <a:t>Computer</a:t>
            </a:r>
            <a:r>
              <a:rPr lang="uk-UA" sz="1600" dirty="0"/>
              <a:t> </a:t>
            </a:r>
            <a:r>
              <a:rPr lang="uk-UA" sz="1600" dirty="0" err="1"/>
              <a:t>Science</a:t>
            </a:r>
            <a:r>
              <a:rPr lang="uk-UA" sz="1600" dirty="0"/>
              <a:t>, </a:t>
            </a:r>
            <a:r>
              <a:rPr lang="uk-UA" sz="1600" dirty="0" err="1"/>
              <a:t>University</a:t>
            </a:r>
            <a:r>
              <a:rPr lang="uk-UA" sz="1600" dirty="0"/>
              <a:t> </a:t>
            </a:r>
            <a:r>
              <a:rPr lang="uk-UA" sz="1600" dirty="0" err="1"/>
              <a:t>of</a:t>
            </a:r>
            <a:r>
              <a:rPr lang="uk-UA" sz="1600" dirty="0"/>
              <a:t> </a:t>
            </a:r>
            <a:r>
              <a:rPr lang="uk-UA" sz="1600" dirty="0" err="1"/>
              <a:t>Alaska</a:t>
            </a:r>
            <a:r>
              <a:rPr lang="uk-UA" sz="1600" dirty="0"/>
              <a:t> </a:t>
            </a:r>
            <a:r>
              <a:rPr lang="uk-UA" sz="1600" dirty="0" err="1"/>
              <a:t>Fairbanks</a:t>
            </a:r>
            <a:r>
              <a:rPr lang="uk-UA" sz="1600" dirty="0"/>
              <a:t> 202 </a:t>
            </a:r>
            <a:r>
              <a:rPr lang="uk-UA" sz="1600" dirty="0" err="1"/>
              <a:t>Chapman</a:t>
            </a:r>
            <a:r>
              <a:rPr lang="uk-UA" sz="1600" dirty="0"/>
              <a:t> </a:t>
            </a:r>
            <a:r>
              <a:rPr lang="uk-UA" sz="1600" dirty="0" err="1"/>
              <a:t>Building</a:t>
            </a:r>
            <a:r>
              <a:rPr lang="uk-UA" sz="1600" dirty="0"/>
              <a:t>, </a:t>
            </a:r>
            <a:r>
              <a:rPr lang="uk-UA" sz="1600" dirty="0" err="1"/>
              <a:t>Fairbanks</a:t>
            </a:r>
            <a:r>
              <a:rPr lang="uk-UA" sz="1600" dirty="0"/>
              <a:t>, </a:t>
            </a:r>
            <a:r>
              <a:rPr lang="uk-UA" sz="1600" dirty="0" err="1"/>
              <a:t>Alaska</a:t>
            </a:r>
            <a:r>
              <a:rPr lang="uk-UA" sz="1600" dirty="0"/>
              <a:t> 99712, USA. - </a:t>
            </a:r>
            <a:r>
              <a:rPr lang="uk-UA" sz="1600" u="sng" dirty="0">
                <a:hlinkClick r:id="rId8"/>
              </a:rPr>
              <a:t>http://www.cs.uaf.edu/~olawlor/papers/2009/cudaMPI/lawlor_cudaMPI_2009.pdf</a:t>
            </a:r>
          </a:p>
          <a:p>
            <a:pPr lvl="0"/>
            <a:r>
              <a:rPr lang="uk-UA" sz="1600" dirty="0" err="1"/>
              <a:t>An</a:t>
            </a:r>
            <a:r>
              <a:rPr lang="uk-UA" sz="1600" dirty="0"/>
              <a:t> MPI-CUDA </a:t>
            </a:r>
            <a:r>
              <a:rPr lang="uk-UA" sz="1600" dirty="0" err="1"/>
              <a:t>Implementation</a:t>
            </a:r>
            <a:r>
              <a:rPr lang="uk-UA" sz="1600" dirty="0"/>
              <a:t> </a:t>
            </a:r>
            <a:r>
              <a:rPr lang="uk-UA" sz="1600" dirty="0" err="1"/>
              <a:t>for</a:t>
            </a:r>
            <a:r>
              <a:rPr lang="uk-UA" sz="1600" dirty="0"/>
              <a:t> </a:t>
            </a:r>
            <a:r>
              <a:rPr lang="uk-UA" sz="1600" dirty="0" err="1"/>
              <a:t>Massively</a:t>
            </a:r>
            <a:r>
              <a:rPr lang="uk-UA" sz="1600" dirty="0"/>
              <a:t> </a:t>
            </a:r>
            <a:r>
              <a:rPr lang="uk-UA" sz="1600" dirty="0" err="1"/>
              <a:t>Parallel</a:t>
            </a:r>
            <a:r>
              <a:rPr lang="uk-UA" sz="1600" dirty="0"/>
              <a:t> </a:t>
            </a:r>
            <a:r>
              <a:rPr lang="uk-UA" sz="1600" dirty="0" err="1"/>
              <a:t>Incompressible</a:t>
            </a:r>
            <a:r>
              <a:rPr lang="uk-UA" sz="1600" dirty="0"/>
              <a:t> </a:t>
            </a:r>
            <a:r>
              <a:rPr lang="uk-UA" sz="1600" dirty="0" err="1"/>
              <a:t>Flow</a:t>
            </a:r>
            <a:r>
              <a:rPr lang="uk-UA" sz="1600" dirty="0"/>
              <a:t> </a:t>
            </a:r>
            <a:r>
              <a:rPr lang="uk-UA" sz="1600" dirty="0" err="1"/>
              <a:t>Computations</a:t>
            </a:r>
            <a:r>
              <a:rPr lang="uk-UA" sz="1600" dirty="0"/>
              <a:t> </a:t>
            </a:r>
            <a:r>
              <a:rPr lang="uk-UA" sz="1600" dirty="0" err="1"/>
              <a:t>on</a:t>
            </a:r>
            <a:r>
              <a:rPr lang="uk-UA" sz="1600" dirty="0"/>
              <a:t> Multi-GPU </a:t>
            </a:r>
            <a:r>
              <a:rPr lang="uk-UA" sz="1600" dirty="0" err="1"/>
              <a:t>Clusters</a:t>
            </a:r>
            <a:r>
              <a:rPr lang="uk-UA" sz="1600" dirty="0"/>
              <a:t> - </a:t>
            </a:r>
            <a:r>
              <a:rPr lang="uk-UA" sz="1600" dirty="0" err="1"/>
              <a:t>Dana</a:t>
            </a:r>
            <a:r>
              <a:rPr lang="uk-UA" sz="1600" dirty="0"/>
              <a:t> A. </a:t>
            </a:r>
            <a:r>
              <a:rPr lang="uk-UA" sz="1600" dirty="0" err="1"/>
              <a:t>Jacobsen</a:t>
            </a:r>
            <a:r>
              <a:rPr lang="uk-UA" sz="1600" dirty="0"/>
              <a:t>, </a:t>
            </a:r>
            <a:r>
              <a:rPr lang="uk-UA" sz="1600" dirty="0" err="1"/>
              <a:t>Julien</a:t>
            </a:r>
            <a:r>
              <a:rPr lang="uk-UA" sz="1600" dirty="0"/>
              <a:t> C. </a:t>
            </a:r>
            <a:r>
              <a:rPr lang="uk-UA" sz="1600" dirty="0" err="1"/>
              <a:t>Thibault</a:t>
            </a:r>
            <a:r>
              <a:rPr lang="uk-UA" sz="1600" dirty="0"/>
              <a:t>, </a:t>
            </a:r>
            <a:r>
              <a:rPr lang="uk-UA" sz="1600" dirty="0" err="1"/>
              <a:t>and</a:t>
            </a:r>
            <a:r>
              <a:rPr lang="uk-UA" sz="1600" dirty="0"/>
              <a:t> </a:t>
            </a:r>
            <a:r>
              <a:rPr lang="uk-UA" sz="1600" dirty="0" err="1"/>
              <a:t>Inanc</a:t>
            </a:r>
            <a:r>
              <a:rPr lang="uk-UA" sz="1600" dirty="0"/>
              <a:t> </a:t>
            </a:r>
            <a:r>
              <a:rPr lang="uk-UA" sz="1600" dirty="0" err="1"/>
              <a:t>Senocak</a:t>
            </a:r>
            <a:r>
              <a:rPr lang="uk-UA" sz="1600" dirty="0"/>
              <a:t> - </a:t>
            </a:r>
            <a:r>
              <a:rPr lang="uk-UA" sz="1600" dirty="0" err="1"/>
              <a:t>Boise</a:t>
            </a:r>
            <a:r>
              <a:rPr lang="uk-UA" sz="1600" dirty="0"/>
              <a:t> </a:t>
            </a:r>
            <a:r>
              <a:rPr lang="uk-UA" sz="1600" dirty="0" err="1"/>
              <a:t>State</a:t>
            </a:r>
            <a:r>
              <a:rPr lang="uk-UA" sz="1600" dirty="0"/>
              <a:t> </a:t>
            </a:r>
            <a:r>
              <a:rPr lang="uk-UA" sz="1600" dirty="0" err="1"/>
              <a:t>University</a:t>
            </a:r>
            <a:r>
              <a:rPr lang="uk-UA" sz="1600" dirty="0"/>
              <a:t>, </a:t>
            </a:r>
            <a:r>
              <a:rPr lang="uk-UA" sz="1600" dirty="0" err="1"/>
              <a:t>Boise</a:t>
            </a:r>
            <a:r>
              <a:rPr lang="uk-UA" sz="1600" dirty="0"/>
              <a:t>,</a:t>
            </a:r>
            <a:r>
              <a:rPr lang="uk-UA" sz="1600" dirty="0" err="1"/>
              <a:t>Idaho</a:t>
            </a:r>
            <a:r>
              <a:rPr lang="uk-UA" sz="1600" dirty="0"/>
              <a:t>,83725. - </a:t>
            </a:r>
            <a:r>
              <a:rPr lang="uk-UA" sz="1600" u="sng" dirty="0">
                <a:hlinkClick r:id="rId8"/>
              </a:rPr>
              <a:t>http://scholarworks.boisestate.edu/cgi/viewcontent.cgi?article=1004&amp;context=mecheng_facpubs</a:t>
            </a:r>
          </a:p>
          <a:p>
            <a:r>
              <a:rPr lang="uk-UA" sz="1600" dirty="0" err="1"/>
              <a:t>Scalable</a:t>
            </a:r>
            <a:r>
              <a:rPr lang="uk-UA" sz="1600" dirty="0"/>
              <a:t> </a:t>
            </a:r>
            <a:r>
              <a:rPr lang="uk-UA" sz="1600" dirty="0" err="1"/>
              <a:t>Parallel</a:t>
            </a:r>
            <a:r>
              <a:rPr lang="uk-UA" sz="1600" dirty="0"/>
              <a:t> </a:t>
            </a:r>
            <a:r>
              <a:rPr lang="uk-UA" sz="1600" dirty="0" err="1"/>
              <a:t>Programming</a:t>
            </a:r>
            <a:r>
              <a:rPr lang="uk-UA" sz="1600" dirty="0"/>
              <a:t> </a:t>
            </a:r>
            <a:r>
              <a:rPr lang="uk-UA" sz="1600" dirty="0" err="1"/>
              <a:t>with</a:t>
            </a:r>
            <a:r>
              <a:rPr lang="uk-UA" sz="1600" dirty="0"/>
              <a:t> CUDA  - </a:t>
            </a:r>
            <a:r>
              <a:rPr lang="uk-UA" sz="1600" dirty="0" err="1"/>
              <a:t>John</a:t>
            </a:r>
            <a:r>
              <a:rPr lang="uk-UA" sz="1600" dirty="0"/>
              <a:t> </a:t>
            </a:r>
            <a:r>
              <a:rPr lang="uk-UA" sz="1600" dirty="0" err="1"/>
              <a:t>Nickolls</a:t>
            </a:r>
            <a:r>
              <a:rPr lang="uk-UA" sz="1600" dirty="0"/>
              <a:t>, </a:t>
            </a:r>
            <a:r>
              <a:rPr lang="uk-UA" sz="1600" dirty="0" err="1"/>
              <a:t>Ian</a:t>
            </a:r>
            <a:r>
              <a:rPr lang="uk-UA" sz="1600" dirty="0"/>
              <a:t> </a:t>
            </a:r>
            <a:r>
              <a:rPr lang="uk-UA" sz="1600" dirty="0" err="1"/>
              <a:t>Buck</a:t>
            </a:r>
            <a:r>
              <a:rPr lang="uk-UA" sz="1600" dirty="0"/>
              <a:t>, </a:t>
            </a:r>
            <a:r>
              <a:rPr lang="uk-UA" sz="1600" dirty="0" err="1"/>
              <a:t>Michael</a:t>
            </a:r>
            <a:r>
              <a:rPr lang="uk-UA" sz="1600" dirty="0"/>
              <a:t> </a:t>
            </a:r>
            <a:r>
              <a:rPr lang="uk-UA" sz="1600" dirty="0" err="1"/>
              <a:t>Garland</a:t>
            </a:r>
            <a:r>
              <a:rPr lang="uk-UA" sz="1600" dirty="0"/>
              <a:t>, </a:t>
            </a:r>
            <a:r>
              <a:rPr lang="uk-UA" sz="1600" dirty="0" err="1"/>
              <a:t>Kevin</a:t>
            </a:r>
            <a:r>
              <a:rPr lang="uk-UA" sz="1600" dirty="0"/>
              <a:t> </a:t>
            </a:r>
            <a:r>
              <a:rPr lang="uk-UA" sz="1600" dirty="0" err="1"/>
              <a:t>Skadron</a:t>
            </a:r>
            <a:r>
              <a:rPr lang="uk-UA" sz="1600" dirty="0"/>
              <a:t> - </a:t>
            </a:r>
            <a:r>
              <a:rPr lang="uk-UA" sz="1600" u="sng" dirty="0">
                <a:hlinkClick r:id="rId9"/>
              </a:rPr>
              <a:t>http://queue.acm.org/detail.cfm?id=1365500</a:t>
            </a:r>
            <a:endParaRPr lang="uk-U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492375"/>
            <a:ext cx="7499350" cy="1143000"/>
          </a:xfrm>
        </p:spPr>
        <p:txBody>
          <a:bodyPr>
            <a:normAutofit/>
          </a:bodyPr>
          <a:lstStyle/>
          <a:p>
            <a:r>
              <a:rPr lang="uk-UA" sz="4000" b="1" dirty="0">
                <a:latin typeface="Arial" pitchFamily="34" charset="0"/>
                <a:cs typeface="Arial" pitchFamily="34" charset="0"/>
              </a:rPr>
              <a:t>Дякую за 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увагу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Мета</a:t>
            </a:r>
            <a:r>
              <a:rPr lang="uk-U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>
                <a:latin typeface="Arial" pitchFamily="34" charset="0"/>
                <a:cs typeface="Arial" pitchFamily="34" charset="0"/>
              </a:rPr>
              <a:t>роботи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4294967295"/>
          </p:nvPr>
        </p:nvSpPr>
        <p:spPr>
          <a:xfrm>
            <a:off x="683568" y="1412875"/>
            <a:ext cx="8074670" cy="4267200"/>
          </a:xfrm>
        </p:spPr>
        <p:txBody>
          <a:bodyPr>
            <a:noAutofit/>
          </a:bodyPr>
          <a:lstStyle/>
          <a:p>
            <a:pPr algn="just"/>
            <a:r>
              <a:rPr lang="uk-UA" sz="2500" dirty="0">
                <a:latin typeface="Arial" pitchFamily="34" charset="0"/>
                <a:cs typeface="Arial" pitchFamily="34" charset="0"/>
              </a:rPr>
              <a:t>Метою </a:t>
            </a:r>
            <a:r>
              <a:rPr lang="uk-UA" sz="2500" dirty="0" smtClean="0">
                <a:latin typeface="Arial" pitchFamily="34" charset="0"/>
                <a:cs typeface="Arial" pitchFamily="34" charset="0"/>
              </a:rPr>
              <a:t>даної </a:t>
            </a:r>
            <a:r>
              <a:rPr lang="uk-UA" sz="2500" dirty="0">
                <a:latin typeface="Arial" pitchFamily="34" charset="0"/>
                <a:cs typeface="Arial" pitchFamily="34" charset="0"/>
              </a:rPr>
              <a:t>роботи є дослідження, аналіз і реалізація методів </a:t>
            </a:r>
            <a:r>
              <a:rPr lang="uk-UA" sz="2500" dirty="0" smtClean="0">
                <a:latin typeface="Arial" pitchFamily="34" charset="0"/>
                <a:cs typeface="Arial" pitchFamily="34" charset="0"/>
              </a:rPr>
              <a:t>підвищення швидкості обчислень </a:t>
            </a:r>
            <a:r>
              <a:rPr lang="uk-UA" sz="2500" dirty="0">
                <a:latin typeface="Arial" pitchFamily="34" charset="0"/>
                <a:cs typeface="Arial" pitchFamily="34" charset="0"/>
              </a:rPr>
              <a:t>паралельної системи програмування </a:t>
            </a:r>
            <a:r>
              <a:rPr lang="uk-UA" sz="2500" b="1" dirty="0" smtClean="0">
                <a:latin typeface="Arial" pitchFamily="34" charset="0"/>
                <a:cs typeface="Arial" pitchFamily="34" charset="0"/>
              </a:rPr>
              <a:t>ПАРКС</a:t>
            </a:r>
            <a:endParaRPr lang="uk-UA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uk-UA" sz="2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500" dirty="0">
                <a:latin typeface="Arial" pitchFamily="34" charset="0"/>
                <a:cs typeface="Arial" pitchFamily="34" charset="0"/>
              </a:rPr>
              <a:t>Проаналізувавши різні підходи покращення швидкодії </a:t>
            </a:r>
            <a:r>
              <a:rPr lang="uk-UA" sz="2500" b="1" dirty="0" err="1">
                <a:latin typeface="Arial" pitchFamily="34" charset="0"/>
                <a:cs typeface="Arial" pitchFamily="34" charset="0"/>
              </a:rPr>
              <a:t>ПАРКС-Java</a:t>
            </a:r>
            <a:r>
              <a:rPr lang="uk-UA" sz="2500" dirty="0">
                <a:latin typeface="Arial" pitchFamily="34" charset="0"/>
                <a:cs typeface="Arial" pitchFamily="34" charset="0"/>
              </a:rPr>
              <a:t>, було вирішено додати до системи розширення, яке дозволяє реалізовувати алгоритми для виконання на графічних </a:t>
            </a:r>
            <a:r>
              <a:rPr lang="uk-UA" sz="2500" dirty="0" smtClean="0">
                <a:latin typeface="Arial" pitchFamily="34" charset="0"/>
                <a:cs typeface="Arial" pitchFamily="34" charset="0"/>
              </a:rPr>
              <a:t>процесорах із застосуванням технології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CUDA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748464" cy="114300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Arial" pitchFamily="34" charset="0"/>
                <a:cs typeface="Arial" pitchFamily="34" charset="0"/>
              </a:rPr>
              <a:t>Особливості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ПАРКС - технології</a:t>
            </a:r>
            <a:endParaRPr lang="uk-U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ПАРКС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(паралельна асинхронна рекурсивна керована система)- технологія </a:t>
            </a:r>
            <a:r>
              <a:rPr lang="uk-UA" dirty="0">
                <a:latin typeface="Arial" pitchFamily="34" charset="0"/>
                <a:cs typeface="Arial" pitchFamily="34" charset="0"/>
              </a:rPr>
              <a:t>програмування базується на концепції керуючого простору — динамічний граф, за допомогою якого описується логічна й комунікаційна структура досліджуваної задачі (системи) і відображаються динамічні зміни в ній. 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Основними термінами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ПАРКС - технології програмування </a:t>
            </a:r>
            <a:r>
              <a:rPr lang="uk-UA" dirty="0">
                <a:latin typeface="Arial" pitchFamily="34" charset="0"/>
                <a:cs typeface="Arial" pitchFamily="34" charset="0"/>
              </a:rPr>
              <a:t>є:</a:t>
            </a:r>
          </a:p>
          <a:p>
            <a:pPr lvl="0"/>
            <a:r>
              <a:rPr lang="uk-UA" dirty="0">
                <a:latin typeface="Arial" pitchFamily="34" charset="0"/>
                <a:cs typeface="Arial" pitchFamily="34" charset="0"/>
              </a:rPr>
              <a:t>керуючий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простір (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КП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);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dirty="0">
                <a:latin typeface="Arial" pitchFamily="34" charset="0"/>
                <a:cs typeface="Arial" pitchFamily="34" charset="0"/>
              </a:rPr>
              <a:t>точка;</a:t>
            </a:r>
          </a:p>
          <a:p>
            <a:pPr lvl="0"/>
            <a:r>
              <a:rPr lang="uk-UA" dirty="0">
                <a:latin typeface="Arial" pitchFamily="34" charset="0"/>
                <a:cs typeface="Arial" pitchFamily="34" charset="0"/>
              </a:rPr>
              <a:t>програмний канал; </a:t>
            </a:r>
          </a:p>
          <a:p>
            <a:pPr lvl="0"/>
            <a:r>
              <a:rPr lang="uk-UA" dirty="0">
                <a:latin typeface="Arial" pitchFamily="34" charset="0"/>
                <a:cs typeface="Arial" pitchFamily="34" charset="0"/>
              </a:rPr>
              <a:t>алгоритмічний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модуль ( АМ ).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437112"/>
            <a:ext cx="34004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ПАРКС - система програмування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672" y="1268760"/>
            <a:ext cx="8867328" cy="5328592"/>
          </a:xfrm>
        </p:spPr>
        <p:txBody>
          <a:bodyPr>
            <a:normAutofit fontScale="92500" lnSpcReduction="10000"/>
          </a:bodyPr>
          <a:lstStyle/>
          <a:p>
            <a:pPr marL="609600" indent="-609600" algn="just">
              <a:buNone/>
            </a:pPr>
            <a:r>
              <a:rPr lang="uk-UA" sz="2400" dirty="0" smtClean="0"/>
              <a:t>	</a:t>
            </a:r>
            <a:r>
              <a:rPr lang="uk-UA" sz="2500" dirty="0" smtClean="0">
                <a:latin typeface="Arial" pitchFamily="34" charset="0"/>
                <a:cs typeface="Arial" pitchFamily="34" charset="0"/>
              </a:rPr>
              <a:t>ПАРКС - система програмування - сукупність програмних засобів, що забезпечують процес розробки і реалізації алгоритмів паралельної обробки інформації.</a:t>
            </a:r>
          </a:p>
          <a:p>
            <a:pPr marL="609600" indent="-609600" algn="just">
              <a:buNone/>
            </a:pPr>
            <a:r>
              <a:rPr lang="uk-UA" sz="2500" dirty="0" smtClean="0">
                <a:latin typeface="Arial" pitchFamily="34" charset="0"/>
                <a:cs typeface="Arial" pitchFamily="34" charset="0"/>
              </a:rPr>
              <a:t>	ПАРКС - система програмування пропонує набір програмних засобів розширення базових алгоритмічних мов (JAVA, С, Modula-2,  </a:t>
            </a:r>
            <a:r>
              <a:rPr lang="uk-UA" sz="2500" dirty="0" err="1" smtClean="0">
                <a:latin typeface="Arial" pitchFamily="34" charset="0"/>
                <a:cs typeface="Arial" pitchFamily="34" charset="0"/>
              </a:rPr>
              <a:t>Pascal</a:t>
            </a:r>
            <a:r>
              <a:rPr lang="uk-UA" sz="25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uk-UA" sz="2500" dirty="0" err="1" smtClean="0">
                <a:latin typeface="Arial" pitchFamily="34" charset="0"/>
                <a:cs typeface="Arial" pitchFamily="34" charset="0"/>
              </a:rPr>
              <a:t>Fortran</a:t>
            </a:r>
            <a:r>
              <a:rPr lang="uk-UA" sz="2500" dirty="0" smtClean="0">
                <a:latin typeface="Arial" pitchFamily="34" charset="0"/>
                <a:cs typeface="Arial" pitchFamily="34" charset="0"/>
              </a:rPr>
              <a:t>  і т.п.)</a:t>
            </a:r>
          </a:p>
          <a:p>
            <a:pPr>
              <a:buNone/>
            </a:pPr>
            <a:r>
              <a:rPr lang="uk-UA" sz="2500" dirty="0" smtClean="0">
                <a:latin typeface="Arial" pitchFamily="34" charset="0"/>
                <a:cs typeface="Arial" pitchFamily="34" charset="0"/>
              </a:rPr>
              <a:t>Програма на деякій умовній мові складається з наступних частин:</a:t>
            </a:r>
          </a:p>
          <a:p>
            <a:pPr>
              <a:buNone/>
            </a:pPr>
            <a:r>
              <a:rPr lang="uk-UA" sz="2500" dirty="0" smtClean="0">
                <a:latin typeface="Arial" pitchFamily="34" charset="0"/>
                <a:cs typeface="Arial" pitchFamily="34" charset="0"/>
              </a:rPr>
              <a:t>1.Опис структури чи типу керуючого простору.</a:t>
            </a:r>
          </a:p>
          <a:p>
            <a:pPr>
              <a:buNone/>
            </a:pPr>
            <a:r>
              <a:rPr lang="uk-UA" sz="2500" dirty="0" smtClean="0">
                <a:latin typeface="Arial" pitchFamily="34" charset="0"/>
                <a:cs typeface="Arial" pitchFamily="34" charset="0"/>
              </a:rPr>
              <a:t>2.Програма налаштування керуючого простору. (При виконанні цієї програми відбувається розподілення алгоритмічних модулів по точкам простору.)</a:t>
            </a:r>
          </a:p>
          <a:p>
            <a:pPr>
              <a:buNone/>
            </a:pPr>
            <a:r>
              <a:rPr lang="uk-UA" sz="2500" dirty="0" smtClean="0">
                <a:latin typeface="Arial" pitchFamily="34" charset="0"/>
                <a:cs typeface="Arial" pitchFamily="34" charset="0"/>
              </a:rPr>
              <a:t>3.Опис локальних алгоритмічних модулів та опис функціонування всього керуючого простору.</a:t>
            </a:r>
          </a:p>
          <a:p>
            <a:pPr marL="609600" indent="-609600" algn="just">
              <a:buNone/>
            </a:pPr>
            <a:endParaRPr lang="uk-UA" sz="2400" dirty="0" smtClean="0"/>
          </a:p>
          <a:p>
            <a:pPr marL="609600" indent="-609600" algn="just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err="1" smtClean="0">
                <a:latin typeface="Arial" pitchFamily="34" charset="0"/>
                <a:cs typeface="Arial" pitchFamily="34" charset="0"/>
              </a:rPr>
              <a:t>Архітектура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dirty="0" err="1" smtClean="0">
                <a:latin typeface="Arial" pitchFamily="34" charset="0"/>
                <a:cs typeface="Arial" pitchFamily="34" charset="0"/>
              </a:rPr>
              <a:t>системи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 ПАРКС-JAVA</a:t>
            </a:r>
            <a:endParaRPr lang="uk-UA" sz="4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>
            <a:grpSpLocks noRot="1" noChangeAspect="1" noMove="1" noResize="1"/>
          </p:cNvGrpSpPr>
          <p:nvPr/>
        </p:nvGrpSpPr>
        <p:grpSpPr bwMode="auto">
          <a:xfrm>
            <a:off x="1079500" y="2400300"/>
            <a:ext cx="5761038" cy="4457980"/>
            <a:chOff x="2686" y="-169"/>
            <a:chExt cx="8544" cy="6611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2686" y="-10"/>
              <a:ext cx="8544" cy="6452"/>
              <a:chOff x="1872" y="1152"/>
              <a:chExt cx="6912" cy="4781"/>
            </a:xfrm>
          </p:grpSpPr>
          <p:sp>
            <p:nvSpPr>
              <p:cNvPr id="23557" name="Rectangle 5"/>
              <p:cNvSpPr>
                <a:spLocks noChangeArrowheads="1"/>
              </p:cNvSpPr>
              <p:nvPr/>
            </p:nvSpPr>
            <p:spPr bwMode="auto">
              <a:xfrm>
                <a:off x="2434" y="3341"/>
                <a:ext cx="3888" cy="259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58" name="Text Box 6"/>
              <p:cNvSpPr txBox="1">
                <a:spLocks noChangeArrowheads="1"/>
              </p:cNvSpPr>
              <p:nvPr/>
            </p:nvSpPr>
            <p:spPr bwMode="auto">
              <a:xfrm>
                <a:off x="6048" y="5220"/>
                <a:ext cx="576" cy="288"/>
              </a:xfrm>
              <a:prstGeom prst="rect">
                <a:avLst/>
              </a:prstGeom>
              <a:solidFill>
                <a:srgbClr val="FFFFFF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45900" tIns="9180" rIns="45900" bIns="918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RMI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59" name="Rectangle 7"/>
              <p:cNvSpPr>
                <a:spLocks noChangeArrowheads="1"/>
              </p:cNvSpPr>
              <p:nvPr/>
            </p:nvSpPr>
            <p:spPr bwMode="auto">
              <a:xfrm>
                <a:off x="1872" y="1584"/>
                <a:ext cx="1152" cy="100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60" name="Text Box 8"/>
              <p:cNvSpPr txBox="1">
                <a:spLocks noChangeArrowheads="1"/>
              </p:cNvSpPr>
              <p:nvPr/>
            </p:nvSpPr>
            <p:spPr bwMode="auto">
              <a:xfrm>
                <a:off x="1872" y="1584"/>
                <a:ext cx="1152" cy="288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6120" rIns="30600" bIns="61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Daemon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61" name="Rectangle 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1152" cy="115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62" name="Text Box 10"/>
              <p:cNvSpPr txBox="1">
                <a:spLocks noChangeArrowheads="1"/>
              </p:cNvSpPr>
              <p:nvPr/>
            </p:nvSpPr>
            <p:spPr bwMode="auto">
              <a:xfrm>
                <a:off x="3600" y="1152"/>
                <a:ext cx="1152" cy="288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6120" rIns="30600" bIns="61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Daemon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63" name="Rectangle 11"/>
              <p:cNvSpPr>
                <a:spLocks noChangeArrowheads="1"/>
              </p:cNvSpPr>
              <p:nvPr/>
            </p:nvSpPr>
            <p:spPr bwMode="auto">
              <a:xfrm>
                <a:off x="5328" y="1584"/>
                <a:ext cx="1152" cy="115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64" name="Text Box 12"/>
              <p:cNvSpPr txBox="1">
                <a:spLocks noChangeArrowheads="1"/>
              </p:cNvSpPr>
              <p:nvPr/>
            </p:nvSpPr>
            <p:spPr bwMode="auto">
              <a:xfrm>
                <a:off x="5328" y="1584"/>
                <a:ext cx="1152" cy="288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6120" rIns="30600" bIns="61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Daemon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65" name="Text Box 13"/>
              <p:cNvSpPr txBox="1">
                <a:spLocks noChangeArrowheads="1"/>
              </p:cNvSpPr>
              <p:nvPr/>
            </p:nvSpPr>
            <p:spPr bwMode="auto">
              <a:xfrm>
                <a:off x="2736" y="3600"/>
                <a:ext cx="1584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61200" tIns="100980" rIns="61200" bIns="3886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7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HostsServer</a:t>
                </a:r>
                <a:endParaRPr kumimoji="0" lang="uk-UA" sz="2000" b="1" i="0" u="none" strike="noStrike" cap="none" normalizeH="0" baseline="0" smtClean="0">
                  <a:ln>
                    <a:noFill/>
                  </a:ln>
                  <a:solidFill>
                    <a:srgbClr val="00FFFF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66" name="Text Box 14"/>
              <p:cNvSpPr txBox="1">
                <a:spLocks noChangeArrowheads="1"/>
              </p:cNvSpPr>
              <p:nvPr/>
            </p:nvSpPr>
            <p:spPr bwMode="auto">
              <a:xfrm>
                <a:off x="3024" y="4461"/>
                <a:ext cx="864" cy="4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5300" tIns="15300" rIns="30600" bIns="153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список комп.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67" name="Line 15"/>
              <p:cNvSpPr>
                <a:spLocks noChangeShapeType="1"/>
              </p:cNvSpPr>
              <p:nvPr/>
            </p:nvSpPr>
            <p:spPr bwMode="auto">
              <a:xfrm flipH="1" flipV="1">
                <a:off x="5613" y="2592"/>
                <a:ext cx="3" cy="10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68" name="Line 16"/>
              <p:cNvSpPr>
                <a:spLocks noChangeShapeType="1"/>
              </p:cNvSpPr>
              <p:nvPr/>
            </p:nvSpPr>
            <p:spPr bwMode="auto">
              <a:xfrm flipH="1" flipV="1">
                <a:off x="4320" y="2160"/>
                <a:ext cx="1008" cy="14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69" name="Line 17"/>
              <p:cNvSpPr>
                <a:spLocks noChangeShapeType="1"/>
              </p:cNvSpPr>
              <p:nvPr/>
            </p:nvSpPr>
            <p:spPr bwMode="auto">
              <a:xfrm flipH="1" flipV="1">
                <a:off x="2880" y="2160"/>
                <a:ext cx="2016" cy="14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70" name="Line 18"/>
              <p:cNvSpPr>
                <a:spLocks noChangeShapeType="1"/>
              </p:cNvSpPr>
              <p:nvPr/>
            </p:nvSpPr>
            <p:spPr bwMode="auto">
              <a:xfrm flipH="1" flipV="1">
                <a:off x="4608" y="1728"/>
                <a:ext cx="864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71" name="Text Box 19"/>
              <p:cNvSpPr txBox="1">
                <a:spLocks noChangeArrowheads="1"/>
              </p:cNvSpPr>
              <p:nvPr/>
            </p:nvSpPr>
            <p:spPr bwMode="auto">
              <a:xfrm>
                <a:off x="5472" y="2016"/>
                <a:ext cx="864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45900" tIns="9180" rIns="45900" bIns="918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АМ</a:t>
                </a:r>
                <a:endParaRPr kumimoji="0" 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72" name="Text Box 20"/>
              <p:cNvSpPr txBox="1">
                <a:spLocks noChangeArrowheads="1"/>
              </p:cNvSpPr>
              <p:nvPr/>
            </p:nvSpPr>
            <p:spPr bwMode="auto">
              <a:xfrm>
                <a:off x="5472" y="2304"/>
                <a:ext cx="864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45900" tIns="9180" rIns="45900" bIns="918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АМ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73" name="Freeform 21"/>
              <p:cNvSpPr>
                <a:spLocks/>
              </p:cNvSpPr>
              <p:nvPr/>
            </p:nvSpPr>
            <p:spPr bwMode="auto">
              <a:xfrm>
                <a:off x="6336" y="2112"/>
                <a:ext cx="336" cy="384"/>
              </a:xfrm>
              <a:custGeom>
                <a:avLst/>
                <a:gdLst/>
                <a:ahLst/>
                <a:cxnLst>
                  <a:cxn ang="0">
                    <a:pos x="0" y="336"/>
                  </a:cxn>
                  <a:cxn ang="0">
                    <a:pos x="288" y="336"/>
                  </a:cxn>
                  <a:cxn ang="0">
                    <a:pos x="288" y="48"/>
                  </a:cxn>
                  <a:cxn ang="0">
                    <a:pos x="0" y="48"/>
                  </a:cxn>
                </a:cxnLst>
                <a:rect l="0" t="0" r="r" b="b"/>
                <a:pathLst>
                  <a:path w="336" h="384">
                    <a:moveTo>
                      <a:pt x="0" y="336"/>
                    </a:moveTo>
                    <a:cubicBezTo>
                      <a:pt x="120" y="360"/>
                      <a:pt x="240" y="384"/>
                      <a:pt x="288" y="336"/>
                    </a:cubicBezTo>
                    <a:cubicBezTo>
                      <a:pt x="336" y="288"/>
                      <a:pt x="336" y="96"/>
                      <a:pt x="288" y="48"/>
                    </a:cubicBezTo>
                    <a:cubicBezTo>
                      <a:pt x="240" y="0"/>
                      <a:pt x="48" y="48"/>
                      <a:pt x="0" y="48"/>
                    </a:cubicBezTo>
                  </a:path>
                </a:pathLst>
              </a:custGeom>
              <a:noFill/>
              <a:ln w="952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74" name="Line 22"/>
              <p:cNvSpPr>
                <a:spLocks noChangeShapeType="1"/>
              </p:cNvSpPr>
              <p:nvPr/>
            </p:nvSpPr>
            <p:spPr bwMode="auto">
              <a:xfrm flipH="1">
                <a:off x="6333" y="2160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75" name="Text Box 23"/>
              <p:cNvSpPr txBox="1">
                <a:spLocks noChangeArrowheads="1"/>
              </p:cNvSpPr>
              <p:nvPr/>
            </p:nvSpPr>
            <p:spPr bwMode="auto">
              <a:xfrm>
                <a:off x="3744" y="1584"/>
                <a:ext cx="864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45900" tIns="9180" rIns="45900" bIns="918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АМ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76" name="Text Box 24"/>
              <p:cNvSpPr txBox="1">
                <a:spLocks noChangeArrowheads="1"/>
              </p:cNvSpPr>
              <p:nvPr/>
            </p:nvSpPr>
            <p:spPr bwMode="auto">
              <a:xfrm>
                <a:off x="3744" y="1872"/>
                <a:ext cx="864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45900" tIns="9180" rIns="45900" bIns="918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АМ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77" name="Text Box 25"/>
              <p:cNvSpPr txBox="1">
                <a:spLocks noChangeArrowheads="1"/>
              </p:cNvSpPr>
              <p:nvPr/>
            </p:nvSpPr>
            <p:spPr bwMode="auto">
              <a:xfrm>
                <a:off x="2016" y="2016"/>
                <a:ext cx="864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45900" tIns="9180" rIns="45900" bIns="918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АМ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78" name="Line 26"/>
              <p:cNvSpPr>
                <a:spLocks noChangeShapeType="1"/>
              </p:cNvSpPr>
              <p:nvPr/>
            </p:nvSpPr>
            <p:spPr bwMode="auto">
              <a:xfrm flipH="1">
                <a:off x="4320" y="388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arrow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79" name="Line 27"/>
              <p:cNvSpPr>
                <a:spLocks noChangeShapeType="1"/>
              </p:cNvSpPr>
              <p:nvPr/>
            </p:nvSpPr>
            <p:spPr bwMode="auto">
              <a:xfrm flipH="1">
                <a:off x="4176" y="2448"/>
                <a:ext cx="1296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arrow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80" name="Line 28"/>
              <p:cNvSpPr>
                <a:spLocks noChangeShapeType="1"/>
              </p:cNvSpPr>
              <p:nvPr/>
            </p:nvSpPr>
            <p:spPr bwMode="auto">
              <a:xfrm flipH="1">
                <a:off x="3888" y="2160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 type="arrow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81" name="Line 29"/>
              <p:cNvSpPr>
                <a:spLocks noChangeShapeType="1"/>
              </p:cNvSpPr>
              <p:nvPr/>
            </p:nvSpPr>
            <p:spPr bwMode="auto">
              <a:xfrm>
                <a:off x="2448" y="2304"/>
                <a:ext cx="864" cy="12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 type="arrow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82" name="Text Box 30"/>
              <p:cNvSpPr txBox="1">
                <a:spLocks noChangeArrowheads="1"/>
              </p:cNvSpPr>
              <p:nvPr/>
            </p:nvSpPr>
            <p:spPr bwMode="auto">
              <a:xfrm>
                <a:off x="3600" y="5076"/>
                <a:ext cx="1581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100980" rIns="30600" bIns="3886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ParcsLauncher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83" name="Text Box 31"/>
              <p:cNvSpPr txBox="1">
                <a:spLocks noChangeArrowheads="1"/>
              </p:cNvSpPr>
              <p:nvPr/>
            </p:nvSpPr>
            <p:spPr bwMode="auto">
              <a:xfrm>
                <a:off x="4608" y="3636"/>
                <a:ext cx="1440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61200" tIns="15300" rIns="61200" bIns="153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Початковий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АМ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84" name="Text Box 32"/>
              <p:cNvSpPr txBox="1">
                <a:spLocks noChangeArrowheads="1"/>
              </p:cNvSpPr>
              <p:nvPr/>
            </p:nvSpPr>
            <p:spPr bwMode="auto">
              <a:xfrm>
                <a:off x="4896" y="4212"/>
                <a:ext cx="1152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15300" rIns="30600" bIns="153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файл даних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85" name="Line 33"/>
              <p:cNvSpPr>
                <a:spLocks noChangeShapeType="1"/>
              </p:cNvSpPr>
              <p:nvPr/>
            </p:nvSpPr>
            <p:spPr bwMode="auto">
              <a:xfrm>
                <a:off x="4752" y="4212"/>
                <a:ext cx="0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86" name="Line 34"/>
              <p:cNvSpPr>
                <a:spLocks noChangeShapeType="1"/>
              </p:cNvSpPr>
              <p:nvPr/>
            </p:nvSpPr>
            <p:spPr bwMode="auto">
              <a:xfrm>
                <a:off x="4752" y="464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87" name="Line 35"/>
              <p:cNvSpPr>
                <a:spLocks noChangeShapeType="1"/>
              </p:cNvSpPr>
              <p:nvPr/>
            </p:nvSpPr>
            <p:spPr bwMode="auto">
              <a:xfrm>
                <a:off x="4752" y="4353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88" name="Text Box 36"/>
              <p:cNvSpPr txBox="1">
                <a:spLocks noChangeArrowheads="1"/>
              </p:cNvSpPr>
              <p:nvPr/>
            </p:nvSpPr>
            <p:spPr bwMode="auto">
              <a:xfrm>
                <a:off x="4896" y="4500"/>
                <a:ext cx="1152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15300" rIns="30600" bIns="153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файл рез-ту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89" name="Line 37"/>
              <p:cNvSpPr>
                <a:spLocks noChangeShapeType="1"/>
              </p:cNvSpPr>
              <p:nvPr/>
            </p:nvSpPr>
            <p:spPr bwMode="auto">
              <a:xfrm>
                <a:off x="5184" y="5220"/>
                <a:ext cx="100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90" name="Line 38"/>
              <p:cNvSpPr>
                <a:spLocks noChangeShapeType="1"/>
              </p:cNvSpPr>
              <p:nvPr/>
            </p:nvSpPr>
            <p:spPr bwMode="auto">
              <a:xfrm flipV="1">
                <a:off x="6192" y="4356"/>
                <a:ext cx="0" cy="8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91" name="Line 39"/>
              <p:cNvSpPr>
                <a:spLocks noChangeShapeType="1"/>
              </p:cNvSpPr>
              <p:nvPr/>
            </p:nvSpPr>
            <p:spPr bwMode="auto">
              <a:xfrm flipH="1">
                <a:off x="6048" y="435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92" name="Line 40"/>
              <p:cNvSpPr>
                <a:spLocks noChangeShapeType="1"/>
              </p:cNvSpPr>
              <p:nvPr/>
            </p:nvSpPr>
            <p:spPr bwMode="auto">
              <a:xfrm flipH="1">
                <a:off x="6048" y="464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93" name="Line 41"/>
              <p:cNvSpPr>
                <a:spLocks noChangeShapeType="1"/>
              </p:cNvSpPr>
              <p:nvPr/>
            </p:nvSpPr>
            <p:spPr bwMode="auto">
              <a:xfrm flipV="1">
                <a:off x="3744" y="4320"/>
                <a:ext cx="0" cy="7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94" name="Text Box 42"/>
              <p:cNvSpPr txBox="1">
                <a:spLocks noChangeArrowheads="1"/>
              </p:cNvSpPr>
              <p:nvPr/>
            </p:nvSpPr>
            <p:spPr bwMode="auto">
              <a:xfrm>
                <a:off x="7344" y="5076"/>
                <a:ext cx="144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100980" rIns="30600" bIns="3886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7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ParcsClient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95" name="Line 43"/>
              <p:cNvSpPr>
                <a:spLocks noChangeShapeType="1"/>
              </p:cNvSpPr>
              <p:nvPr/>
            </p:nvSpPr>
            <p:spPr bwMode="auto">
              <a:xfrm flipH="1">
                <a:off x="5184" y="5508"/>
                <a:ext cx="216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96" name="Text Box 44"/>
              <p:cNvSpPr txBox="1">
                <a:spLocks noChangeArrowheads="1"/>
              </p:cNvSpPr>
              <p:nvPr/>
            </p:nvSpPr>
            <p:spPr bwMode="auto">
              <a:xfrm>
                <a:off x="7632" y="4500"/>
                <a:ext cx="1152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15300" rIns="30600" bIns="153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файл даних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97" name="Line 45"/>
              <p:cNvSpPr>
                <a:spLocks noChangeShapeType="1"/>
              </p:cNvSpPr>
              <p:nvPr/>
            </p:nvSpPr>
            <p:spPr bwMode="auto">
              <a:xfrm>
                <a:off x="7488" y="4068"/>
                <a:ext cx="0" cy="100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98" name="Line 46"/>
              <p:cNvSpPr>
                <a:spLocks noChangeShapeType="1"/>
              </p:cNvSpPr>
              <p:nvPr/>
            </p:nvSpPr>
            <p:spPr bwMode="auto">
              <a:xfrm>
                <a:off x="7488" y="464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599" name="Line 47"/>
              <p:cNvSpPr>
                <a:spLocks noChangeShapeType="1"/>
              </p:cNvSpPr>
              <p:nvPr/>
            </p:nvSpPr>
            <p:spPr bwMode="auto">
              <a:xfrm>
                <a:off x="7488" y="435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600" name="Text Box 48"/>
              <p:cNvSpPr txBox="1">
                <a:spLocks noChangeArrowheads="1"/>
              </p:cNvSpPr>
              <p:nvPr/>
            </p:nvSpPr>
            <p:spPr bwMode="auto">
              <a:xfrm>
                <a:off x="7632" y="4788"/>
                <a:ext cx="1152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15300" rIns="30600" bIns="153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файл рез-ту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01" name="Line 49"/>
              <p:cNvSpPr>
                <a:spLocks noChangeShapeType="1"/>
              </p:cNvSpPr>
              <p:nvPr/>
            </p:nvSpPr>
            <p:spPr bwMode="auto">
              <a:xfrm>
                <a:off x="7488" y="493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602" name="Text Box 50"/>
              <p:cNvSpPr txBox="1">
                <a:spLocks noChangeArrowheads="1"/>
              </p:cNvSpPr>
              <p:nvPr/>
            </p:nvSpPr>
            <p:spPr bwMode="auto">
              <a:xfrm>
                <a:off x="7632" y="4212"/>
                <a:ext cx="1152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15300" rIns="30600" bIns="153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файл задачі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03" name="Line 51"/>
              <p:cNvSpPr>
                <a:spLocks noChangeShapeType="1"/>
              </p:cNvSpPr>
              <p:nvPr/>
            </p:nvSpPr>
            <p:spPr bwMode="auto">
              <a:xfrm>
                <a:off x="7488" y="406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3604" name="Text Box 52"/>
              <p:cNvSpPr txBox="1">
                <a:spLocks noChangeArrowheads="1"/>
              </p:cNvSpPr>
              <p:nvPr/>
            </p:nvSpPr>
            <p:spPr bwMode="auto">
              <a:xfrm>
                <a:off x="7632" y="3924"/>
                <a:ext cx="1152" cy="2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30600" tIns="15300" rIns="30600" bIns="153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cписок комп.</a:t>
                </a:r>
                <a:r>
                  <a:rPr kumimoji="0" lang="uk-UA" sz="700" b="0" i="0" u="none" strike="noStrike" cap="none" normalizeH="0" baseline="0" smtClean="0">
                    <a:ln>
                      <a:noFill/>
                    </a:ln>
                    <a:solidFill>
                      <a:srgbClr val="00FFFF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.</a:t>
                </a: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605" name="Text Box 53"/>
            <p:cNvSpPr txBox="1">
              <a:spLocks noChangeArrowheads="1"/>
            </p:cNvSpPr>
            <p:nvPr/>
          </p:nvSpPr>
          <p:spPr bwMode="auto">
            <a:xfrm>
              <a:off x="6513" y="-169"/>
              <a:ext cx="1424" cy="532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77724" tIns="38862" rIns="77724" bIns="3886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[</a:t>
              </a:r>
              <a:r>
                <a:rPr kumimoji="0" lang="uk-UA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точки</a:t>
              </a:r>
              <a:r>
                <a:rPr kumimoji="0" lang="en-US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]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06" name="Text Box 54"/>
            <p:cNvSpPr txBox="1">
              <a:spLocks noChangeArrowheads="1"/>
            </p:cNvSpPr>
            <p:nvPr/>
          </p:nvSpPr>
          <p:spPr bwMode="auto">
            <a:xfrm>
              <a:off x="7552" y="2260"/>
              <a:ext cx="1601" cy="593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77724" tIns="38862" rIns="77724" bIns="3886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[</a:t>
              </a:r>
              <a:r>
                <a:rPr kumimoji="0" lang="uk-UA" sz="1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канали]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07" name="Line 55"/>
            <p:cNvSpPr>
              <a:spLocks noChangeShapeType="1"/>
            </p:cNvSpPr>
            <p:nvPr/>
          </p:nvSpPr>
          <p:spPr bwMode="auto">
            <a:xfrm>
              <a:off x="6780" y="5935"/>
              <a:ext cx="26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Система паралельної обробки інформації ПАРКС-JAVA</a:t>
            </a:r>
            <a:endParaRPr lang="uk-U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uk-UA" dirty="0">
                <a:latin typeface="Arial" pitchFamily="34" charset="0"/>
                <a:cs typeface="Arial" pitchFamily="34" charset="0"/>
              </a:rPr>
              <a:t>процесі створення системи паралельної обробки інформації ПАРКС-JAVA були вирішені наступні задачі:</a:t>
            </a:r>
          </a:p>
          <a:p>
            <a:pPr lvl="0"/>
            <a:r>
              <a:rPr lang="uk-UA" dirty="0">
                <a:latin typeface="Arial" pitchFamily="34" charset="0"/>
                <a:cs typeface="Arial" pitchFamily="34" charset="0"/>
              </a:rPr>
              <a:t>можливість підтримки великих за обчисленням задач, що потребують застосування потужних обчислювальних систем та паралельної обробки інформації;</a:t>
            </a:r>
          </a:p>
          <a:p>
            <a:pPr lvl="0"/>
            <a:r>
              <a:rPr lang="uk-UA" dirty="0">
                <a:latin typeface="Arial" pitchFamily="34" charset="0"/>
                <a:cs typeface="Arial" pitchFamily="34" charset="0"/>
              </a:rPr>
              <a:t>можливість контролю та управління інформаційними потоками в системах паралельної обробки інформації;</a:t>
            </a:r>
          </a:p>
          <a:p>
            <a:pPr lvl="0"/>
            <a:r>
              <a:rPr lang="uk-UA" dirty="0">
                <a:latin typeface="Arial" pitchFamily="34" charset="0"/>
                <a:cs typeface="Arial" pitchFamily="34" charset="0"/>
              </a:rPr>
              <a:t>можливість накопичення бази даних алгоритмів (алгоритмічних модулів) паралельного програмування для їх подальшого застосування.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>
                <a:latin typeface="Arial" pitchFamily="34" charset="0"/>
                <a:cs typeface="Arial" pitchFamily="34" charset="0"/>
              </a:rPr>
              <a:t>Доступні 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реалізації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для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обчислень на </a:t>
            </a:r>
            <a:r>
              <a:rPr lang="en-US" sz="4000" b="1" dirty="0" smtClean="0">
                <a:latin typeface="Arial" pitchFamily="34" charset="0"/>
                <a:ea typeface="Droid Sans Fallback" charset="0"/>
                <a:cs typeface="Arial" pitchFamily="34" charset="0"/>
              </a:rPr>
              <a:t>GPU</a:t>
            </a:r>
            <a:r>
              <a:rPr lang="en-US" sz="4000" dirty="0" smtClean="0">
                <a:solidFill>
                  <a:srgbClr val="FFFFFF"/>
                </a:solidFill>
                <a:ea typeface="Droid Sans Fallback" charset="0"/>
                <a:cs typeface="Droid Sans Fallback" charset="0"/>
              </a:rPr>
              <a:t/>
            </a:r>
            <a:br>
              <a:rPr lang="en-US" sz="4000" dirty="0" smtClean="0">
                <a:solidFill>
                  <a:srgbClr val="FFFFFF"/>
                </a:solidFill>
                <a:ea typeface="Droid Sans Fallback" charset="0"/>
                <a:cs typeface="Droid Sans Fallback" charset="0"/>
              </a:rPr>
            </a:b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AMD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ATI Stream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NVIDIA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CUDA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Compute Unified Device Architecture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OpenCL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uk-UA" dirty="0" err="1"/>
              <a:t>Open</a:t>
            </a:r>
            <a:r>
              <a:rPr lang="uk-UA" dirty="0"/>
              <a:t> </a:t>
            </a:r>
            <a:r>
              <a:rPr lang="uk-UA" dirty="0" err="1"/>
              <a:t>Computing</a:t>
            </a:r>
            <a:r>
              <a:rPr lang="uk-UA" dirty="0"/>
              <a:t> </a:t>
            </a:r>
            <a:r>
              <a:rPr lang="uk-UA" dirty="0" err="1"/>
              <a:t>Language</a:t>
            </a:r>
            <a:r>
              <a:rPr lang="uk-UA" dirty="0"/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1700213"/>
            <a:ext cx="4318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780928"/>
            <a:ext cx="781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Arial" pitchFamily="34" charset="0"/>
                <a:ea typeface="Droid Sans Fallback" charset="0"/>
                <a:cs typeface="Arial" pitchFamily="34" charset="0"/>
              </a:rPr>
              <a:t>Поява </a:t>
            </a:r>
            <a:r>
              <a:rPr lang="en-US" b="1" dirty="0" smtClean="0">
                <a:latin typeface="Arial" pitchFamily="34" charset="0"/>
                <a:ea typeface="Droid Sans Fallback" charset="0"/>
                <a:cs typeface="Arial" pitchFamily="34" charset="0"/>
              </a:rPr>
              <a:t>GPGPU</a:t>
            </a:r>
            <a:r>
              <a:rPr lang="uk-UA" b="1" dirty="0" smtClean="0">
                <a:latin typeface="Arial" pitchFamily="34" charset="0"/>
                <a:ea typeface="Droid Sans Fallback" charset="0"/>
                <a:cs typeface="Arial" pitchFamily="34" charset="0"/>
              </a:rPr>
              <a:t/>
            </a:r>
            <a:br>
              <a:rPr lang="uk-UA" b="1" dirty="0" smtClean="0">
                <a:latin typeface="Arial" pitchFamily="34" charset="0"/>
                <a:ea typeface="Droid Sans Fallback" charset="0"/>
                <a:cs typeface="Arial" pitchFamily="34" charset="0"/>
              </a:rPr>
            </a:br>
            <a:r>
              <a:rPr lang="uk-UA" b="1" dirty="0" smtClean="0">
                <a:latin typeface="Arial" pitchFamily="34" charset="0"/>
                <a:ea typeface="Droid Sans Fallback" charset="0"/>
                <a:cs typeface="Arial" pitchFamily="34" charset="0"/>
              </a:rPr>
              <a:t>(</a:t>
            </a:r>
            <a:r>
              <a:rPr lang="en-US" dirty="0" smtClean="0"/>
              <a:t>General Computing on GPU </a:t>
            </a:r>
            <a:r>
              <a:rPr lang="uk-UA" b="1" dirty="0" smtClean="0">
                <a:latin typeface="Arial" pitchFamily="34" charset="0"/>
                <a:ea typeface="Droid Sans Fallback" charset="0"/>
                <a:cs typeface="Arial" pitchFamily="34" charset="0"/>
              </a:rPr>
              <a:t>)</a:t>
            </a:r>
            <a:r>
              <a:rPr lang="en-US" dirty="0" smtClean="0">
                <a:solidFill>
                  <a:srgbClr val="FFFFFF"/>
                </a:solidFill>
                <a:ea typeface="Droid Sans Fallback" charset="0"/>
                <a:cs typeface="Droid Sans Fallback" charset="0"/>
              </a:rPr>
              <a:t/>
            </a:r>
            <a:br>
              <a:rPr lang="en-US" dirty="0" smtClean="0">
                <a:solidFill>
                  <a:srgbClr val="FFFFFF"/>
                </a:solidFill>
                <a:ea typeface="Droid Sans Fallback" charset="0"/>
                <a:cs typeface="Droid Sans Fallback" charset="0"/>
              </a:rPr>
            </a:b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25000" lnSpcReduction="20000"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uk-UA" u="sng" dirty="0" smtClean="0">
              <a:latin typeface="Arial" pitchFamily="34" charset="0"/>
              <a:ea typeface="Droid Sans Fallback" charset="0"/>
              <a:cs typeface="Arial" pitchFamily="34" charset="0"/>
            </a:endParaRPr>
          </a:p>
          <a:p>
            <a:pP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8800" u="sng" dirty="0" smtClean="0">
                <a:latin typeface="Arial" pitchFamily="34" charset="0"/>
                <a:ea typeface="Droid Sans Fallback" charset="0"/>
                <a:cs typeface="Arial" pitchFamily="34" charset="0"/>
              </a:rPr>
              <a:t>2006</a:t>
            </a:r>
            <a:r>
              <a:rPr lang="uk-UA" sz="8800" u="sng" dirty="0" smtClean="0">
                <a:latin typeface="Arial" pitchFamily="34" charset="0"/>
                <a:ea typeface="Droid Sans Fallback" charset="0"/>
                <a:cs typeface="Arial" pitchFamily="34" charset="0"/>
              </a:rPr>
              <a:t> рік</a:t>
            </a:r>
            <a:r>
              <a:rPr lang="en-US" sz="8800" u="sng" dirty="0" smtClean="0">
                <a:latin typeface="Arial" pitchFamily="34" charset="0"/>
                <a:ea typeface="Droid Sans Fallback" charset="0"/>
                <a:cs typeface="Arial" pitchFamily="34" charset="0"/>
              </a:rPr>
              <a:t>: </a:t>
            </a:r>
            <a:r>
              <a:rPr lang="en-US" sz="8800" u="sng" dirty="0" smtClean="0">
                <a:latin typeface="Arial" pitchFamily="34" charset="0"/>
                <a:cs typeface="Arial" pitchFamily="34" charset="0"/>
              </a:rPr>
              <a:t>AMD</a:t>
            </a:r>
            <a:r>
              <a:rPr lang="uk-UA" sz="8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800" u="sng" dirty="0" smtClean="0">
                <a:latin typeface="Arial" pitchFamily="34" charset="0"/>
                <a:cs typeface="Arial" pitchFamily="34" charset="0"/>
              </a:rPr>
              <a:t>ATI Stream</a:t>
            </a:r>
          </a:p>
          <a:p>
            <a:pP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8800" b="1" dirty="0" smtClean="0"/>
              <a:t>		</a:t>
            </a:r>
            <a:r>
              <a:rPr lang="ru-RU" sz="8800" dirty="0" smtClean="0">
                <a:latin typeface="Arial" pitchFamily="34" charset="0"/>
                <a:cs typeface="Arial" pitchFamily="34" charset="0"/>
              </a:rPr>
              <a:t>1-а технолог</a:t>
            </a:r>
            <a:r>
              <a:rPr lang="uk-UA" sz="8800" dirty="0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8800" dirty="0" smtClean="0">
                <a:latin typeface="Arial" pitchFamily="34" charset="0"/>
                <a:cs typeface="Arial" pitchFamily="34" charset="0"/>
              </a:rPr>
              <a:t>я для </a:t>
            </a:r>
            <a:r>
              <a:rPr lang="en-US" sz="8800" dirty="0" smtClean="0">
                <a:latin typeface="Arial" pitchFamily="34" charset="0"/>
                <a:cs typeface="Arial" pitchFamily="34" charset="0"/>
              </a:rPr>
              <a:t>GPGPU</a:t>
            </a:r>
            <a:endParaRPr lang="en-US" sz="8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8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8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8800" dirty="0" err="1" smtClean="0">
                <a:latin typeface="Arial" pitchFamily="34" charset="0"/>
                <a:cs typeface="Arial" pitchFamily="34" charset="0"/>
              </a:rPr>
              <a:t>Компанія</a:t>
            </a:r>
            <a:r>
              <a:rPr lang="ru-RU" sz="8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8800" dirty="0">
                <a:latin typeface="Arial" pitchFamily="34" charset="0"/>
                <a:cs typeface="Arial" pitchFamily="34" charset="0"/>
              </a:rPr>
              <a:t>AMD </a:t>
            </a:r>
            <a:r>
              <a:rPr lang="ru-RU" sz="8800" dirty="0" err="1">
                <a:latin typeface="Arial" pitchFamily="34" charset="0"/>
                <a:cs typeface="Arial" pitchFamily="34" charset="0"/>
              </a:rPr>
              <a:t>надає</a:t>
            </a:r>
            <a:r>
              <a:rPr lang="ru-RU" sz="8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8800" dirty="0" err="1">
                <a:latin typeface="Arial" pitchFamily="34" charset="0"/>
                <a:cs typeface="Arial" pitchFamily="34" charset="0"/>
              </a:rPr>
              <a:t>низькорівневий</a:t>
            </a:r>
            <a:r>
              <a:rPr lang="ru-RU" sz="8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8800" dirty="0" err="1">
                <a:latin typeface="Arial" pitchFamily="34" charset="0"/>
                <a:cs typeface="Arial" pitchFamily="34" charset="0"/>
              </a:rPr>
              <a:t>інтерфейс</a:t>
            </a:r>
            <a:r>
              <a:rPr lang="ru-RU" sz="8800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8800" dirty="0" err="1">
                <a:latin typeface="Arial" pitchFamily="34" charset="0"/>
                <a:cs typeface="Arial" pitchFamily="34" charset="0"/>
              </a:rPr>
              <a:t>управління</a:t>
            </a:r>
            <a:r>
              <a:rPr lang="ru-RU" sz="8800" dirty="0">
                <a:latin typeface="Arial" pitchFamily="34" charset="0"/>
                <a:cs typeface="Arial" pitchFamily="34" charset="0"/>
              </a:rPr>
              <a:t> запусками ядер (</a:t>
            </a:r>
            <a:r>
              <a:rPr lang="ru-RU" sz="8800" dirty="0" err="1">
                <a:latin typeface="Arial" pitchFamily="34" charset="0"/>
                <a:cs typeface="Arial" pitchFamily="34" charset="0"/>
              </a:rPr>
              <a:t>kernel-ів</a:t>
            </a:r>
            <a:r>
              <a:rPr lang="ru-RU" sz="8800" dirty="0">
                <a:latin typeface="Arial" pitchFamily="34" charset="0"/>
                <a:cs typeface="Arial" pitchFamily="34" charset="0"/>
              </a:rPr>
              <a:t>) - </a:t>
            </a:r>
            <a:r>
              <a:rPr lang="ru-RU" sz="8800" dirty="0" err="1">
                <a:latin typeface="Arial" pitchFamily="34" charset="0"/>
                <a:cs typeface="Arial" pitchFamily="34" charset="0"/>
              </a:rPr>
              <a:t>Compute</a:t>
            </a:r>
            <a:r>
              <a:rPr lang="ru-RU" sz="8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8800" dirty="0" err="1">
                <a:latin typeface="Arial" pitchFamily="34" charset="0"/>
                <a:cs typeface="Arial" pitchFamily="34" charset="0"/>
              </a:rPr>
              <a:t>Abstraction</a:t>
            </a:r>
            <a:r>
              <a:rPr lang="ru-RU" sz="8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8800" dirty="0" err="1">
                <a:latin typeface="Arial" pitchFamily="34" charset="0"/>
                <a:cs typeface="Arial" pitchFamily="34" charset="0"/>
              </a:rPr>
              <a:t>Layer</a:t>
            </a:r>
            <a:r>
              <a:rPr lang="ru-RU" sz="8800" dirty="0">
                <a:latin typeface="Arial" pitchFamily="34" charset="0"/>
                <a:cs typeface="Arial" pitchFamily="34" charset="0"/>
              </a:rPr>
              <a:t> (CAL</a:t>
            </a:r>
            <a:r>
              <a:rPr lang="ru-RU" sz="8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88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8800" u="sng" dirty="0" smtClean="0">
              <a:latin typeface="Arial" pitchFamily="34" charset="0"/>
              <a:ea typeface="Droid Sans Fallback" charset="0"/>
              <a:cs typeface="Arial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8800" u="sng" dirty="0" smtClean="0">
                <a:latin typeface="Arial" pitchFamily="34" charset="0"/>
                <a:ea typeface="Droid Sans Fallback" charset="0"/>
                <a:cs typeface="Arial" pitchFamily="34" charset="0"/>
              </a:rPr>
              <a:t>2006</a:t>
            </a:r>
            <a:r>
              <a:rPr lang="uk-UA" sz="8800" u="sng" dirty="0" smtClean="0">
                <a:latin typeface="Arial" pitchFamily="34" charset="0"/>
                <a:ea typeface="Droid Sans Fallback" charset="0"/>
                <a:cs typeface="Arial" pitchFamily="34" charset="0"/>
              </a:rPr>
              <a:t> рік</a:t>
            </a:r>
            <a:r>
              <a:rPr lang="en-US" sz="8800" u="sng" dirty="0" smtClean="0">
                <a:latin typeface="Arial" pitchFamily="34" charset="0"/>
                <a:ea typeface="Droid Sans Fallback" charset="0"/>
                <a:cs typeface="Arial" pitchFamily="34" charset="0"/>
              </a:rPr>
              <a:t>: </a:t>
            </a:r>
            <a:r>
              <a:rPr lang="en-US" sz="8800" u="sng" dirty="0" err="1" smtClean="0">
                <a:latin typeface="Arial" pitchFamily="34" charset="0"/>
                <a:ea typeface="Droid Sans Fallback" charset="0"/>
                <a:cs typeface="Arial" pitchFamily="34" charset="0"/>
              </a:rPr>
              <a:t>Nvidia</a:t>
            </a:r>
            <a:r>
              <a:rPr lang="en-US" sz="8800" u="sng" dirty="0" smtClean="0">
                <a:latin typeface="Arial" pitchFamily="34" charset="0"/>
                <a:ea typeface="Droid Sans Fallback" charset="0"/>
                <a:cs typeface="Arial" pitchFamily="34" charset="0"/>
              </a:rPr>
              <a:t> CUDA</a:t>
            </a:r>
          </a:p>
          <a:p>
            <a:pPr>
              <a:buClr>
                <a:srgbClr val="FFFFFF"/>
              </a:buClr>
              <a:buFont typeface="Wingdings" charset="2"/>
              <a:buChar char="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uk-UA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Нова архітектура</a:t>
            </a:r>
          </a:p>
          <a:p>
            <a:pPr>
              <a:buClr>
                <a:srgbClr val="FFFFFF"/>
              </a:buClr>
              <a:buFont typeface="Wingdings" charset="2"/>
              <a:buChar char="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uk-UA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Довільний код замість </a:t>
            </a:r>
            <a:r>
              <a:rPr lang="uk-UA" sz="8800" dirty="0" err="1" smtClean="0">
                <a:latin typeface="Arial" pitchFamily="34" charset="0"/>
                <a:ea typeface="Droid Sans Fallback" charset="0"/>
                <a:cs typeface="Arial" pitchFamily="34" charset="0"/>
              </a:rPr>
              <a:t>шейдерів</a:t>
            </a:r>
            <a:endParaRPr lang="uk-UA" sz="8800" dirty="0" smtClean="0">
              <a:latin typeface="Arial" pitchFamily="34" charset="0"/>
              <a:ea typeface="Droid Sans Fallback" charset="0"/>
              <a:cs typeface="Arial" pitchFamily="34" charset="0"/>
            </a:endParaRPr>
          </a:p>
          <a:p>
            <a:pPr>
              <a:buClr>
                <a:srgbClr val="FFFFFF"/>
              </a:buClr>
              <a:buFont typeface="Wingdings" charset="2"/>
              <a:buChar char="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uk-UA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Обчислювальний код на «С»</a:t>
            </a:r>
          </a:p>
          <a:p>
            <a:pPr>
              <a:buClr>
                <a:srgbClr val="FFFFFF"/>
              </a:buClr>
              <a:buFont typeface="Wingdings" charset="2"/>
              <a:buChar char="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uk-UA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Бібліотеки та середа розробки</a:t>
            </a:r>
          </a:p>
          <a:p>
            <a:pPr>
              <a:buFont typeface="Wingdings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8800" dirty="0" smtClean="0">
              <a:latin typeface="Arial" pitchFamily="34" charset="0"/>
              <a:ea typeface="Droid Sans Fallback" charset="0"/>
              <a:cs typeface="Arial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8800" u="sng" dirty="0" smtClean="0">
                <a:latin typeface="Arial" pitchFamily="34" charset="0"/>
                <a:ea typeface="Droid Sans Fallback" charset="0"/>
                <a:cs typeface="Arial" pitchFamily="34" charset="0"/>
              </a:rPr>
              <a:t>2009 </a:t>
            </a:r>
            <a:r>
              <a:rPr lang="ru-RU" sz="8800" u="sng" dirty="0" err="1" smtClean="0">
                <a:latin typeface="Arial" pitchFamily="34" charset="0"/>
                <a:ea typeface="Droid Sans Fallback" charset="0"/>
                <a:cs typeface="Arial" pitchFamily="34" charset="0"/>
              </a:rPr>
              <a:t>рік</a:t>
            </a:r>
            <a:r>
              <a:rPr lang="ru-RU" sz="8800" u="sng" dirty="0" smtClean="0">
                <a:latin typeface="Arial" pitchFamily="34" charset="0"/>
                <a:ea typeface="Droid Sans Fallback" charset="0"/>
                <a:cs typeface="Arial" pitchFamily="34" charset="0"/>
              </a:rPr>
              <a:t>: </a:t>
            </a:r>
            <a:r>
              <a:rPr lang="en-US" sz="8800" u="sng" dirty="0" err="1" smtClean="0">
                <a:latin typeface="Arial" pitchFamily="34" charset="0"/>
                <a:ea typeface="Droid Sans Fallback" charset="0"/>
                <a:cs typeface="Arial" pitchFamily="34" charset="0"/>
              </a:rPr>
              <a:t>OpenCL</a:t>
            </a:r>
            <a:endParaRPr lang="en-US" sz="8800" u="sng" dirty="0" smtClean="0">
              <a:latin typeface="Arial" pitchFamily="34" charset="0"/>
              <a:ea typeface="Droid Sans Fallback" charset="0"/>
              <a:cs typeface="Arial" pitchFamily="34" charset="0"/>
            </a:endParaRPr>
          </a:p>
          <a:p>
            <a:pPr>
              <a:buClr>
                <a:srgbClr val="FFFFFF"/>
              </a:buClr>
              <a:buFont typeface="Wingdings" charset="2"/>
              <a:buChar char="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8800" dirty="0" err="1">
                <a:latin typeface="Arial" pitchFamily="34" charset="0"/>
                <a:ea typeface="Droid Sans Fallback" charset="0"/>
                <a:cs typeface="Arial" pitchFamily="34" charset="0"/>
              </a:rPr>
              <a:t>Відкритий</a:t>
            </a:r>
            <a:r>
              <a:rPr lang="ru-RU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 стандарт</a:t>
            </a:r>
          </a:p>
          <a:p>
            <a:pPr>
              <a:buClr>
                <a:srgbClr val="FFFFFF"/>
              </a:buClr>
              <a:buFont typeface="Wingdings" charset="2"/>
              <a:buChar char="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Код на </a:t>
            </a:r>
            <a:r>
              <a:rPr lang="en-US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host</a:t>
            </a:r>
            <a:r>
              <a:rPr lang="ru-RU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-</a:t>
            </a:r>
            <a:r>
              <a:rPr lang="uk-UA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мові та ядро на «С99»</a:t>
            </a:r>
          </a:p>
          <a:p>
            <a:pPr>
              <a:buClr>
                <a:srgbClr val="FFFFFF"/>
              </a:buClr>
              <a:buFont typeface="Wingdings" charset="2"/>
              <a:buChar char="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uk-UA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Гетерогенні обчислення</a:t>
            </a:r>
          </a:p>
          <a:p>
            <a:pPr>
              <a:buClr>
                <a:srgbClr val="FFFFFF"/>
              </a:buClr>
              <a:buFont typeface="Wingdings" charset="2"/>
              <a:buChar char="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uk-UA" sz="8800" dirty="0" smtClean="0">
                <a:latin typeface="Arial" pitchFamily="34" charset="0"/>
                <a:ea typeface="Droid Sans Fallback" charset="0"/>
                <a:cs typeface="Arial" pitchFamily="34" charset="0"/>
              </a:rPr>
              <a:t>Підтримка не тільки </a:t>
            </a:r>
            <a:r>
              <a:rPr lang="en-US" sz="8800" dirty="0" err="1" smtClean="0">
                <a:latin typeface="Arial" pitchFamily="34" charset="0"/>
                <a:ea typeface="Droid Sans Fallback" charset="0"/>
                <a:cs typeface="Arial" pitchFamily="34" charset="0"/>
              </a:rPr>
              <a:t>Nvidia</a:t>
            </a:r>
            <a:endParaRPr lang="en-US" sz="8800" dirty="0" smtClean="0">
              <a:latin typeface="Arial" pitchFamily="34" charset="0"/>
              <a:ea typeface="Droid Sans Fallback" charset="0"/>
              <a:cs typeface="Arial" pitchFamily="34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NVIDIA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CUDA 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endParaRPr lang="uk-UA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 descr="CUDA_arch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060848"/>
            <a:ext cx="5348865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550</Words>
  <Application>Microsoft Office PowerPoint</Application>
  <PresentationFormat>On-screen Show (4:3)</PresentationFormat>
  <Paragraphs>136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Microsoft Graph Chart</vt:lpstr>
      <vt:lpstr>Застосування технології CUDA та системи ПАРКС-Java  для оптимізації обчислень </vt:lpstr>
      <vt:lpstr>Мета роботи</vt:lpstr>
      <vt:lpstr>Особливості ПАРКС - технології</vt:lpstr>
      <vt:lpstr>ПАРКС - система програмування</vt:lpstr>
      <vt:lpstr>Архітектура системи ПАРКС-JAVA</vt:lpstr>
      <vt:lpstr>Система паралельної обробки інформації ПАРКС-JAVA</vt:lpstr>
      <vt:lpstr>Доступні реалізації для обчислень на GPU </vt:lpstr>
      <vt:lpstr>Поява GPGPU (General Computing on GPU ) </vt:lpstr>
      <vt:lpstr>NVIDIA CUDA  </vt:lpstr>
      <vt:lpstr>Slide 10</vt:lpstr>
      <vt:lpstr>Результати тестування</vt:lpstr>
      <vt:lpstr>Висновок</vt:lpstr>
      <vt:lpstr>Література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Застосування технології CUDA та системи ПАРКС-Java  для оптимізації обчислень</dc:title>
  <dc:creator>Александр</dc:creator>
  <cp:lastModifiedBy>Александр</cp:lastModifiedBy>
  <cp:revision>26</cp:revision>
  <dcterms:created xsi:type="dcterms:W3CDTF">2011-07-19T23:33:57Z</dcterms:created>
  <dcterms:modified xsi:type="dcterms:W3CDTF">2011-07-20T06:58:16Z</dcterms:modified>
</cp:coreProperties>
</file>